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Lst>
  <p:notesMasterIdLst>
    <p:notesMasterId r:id="rId51"/>
  </p:notesMasterIdLst>
  <p:handoutMasterIdLst>
    <p:handoutMasterId r:id="rId52"/>
  </p:handoutMasterIdLst>
  <p:sldIdLst>
    <p:sldId id="256" r:id="rId2"/>
    <p:sldId id="273" r:id="rId3"/>
    <p:sldId id="284" r:id="rId4"/>
    <p:sldId id="275" r:id="rId5"/>
    <p:sldId id="257" r:id="rId6"/>
    <p:sldId id="276" r:id="rId7"/>
    <p:sldId id="282" r:id="rId8"/>
    <p:sldId id="285" r:id="rId9"/>
    <p:sldId id="283" r:id="rId10"/>
    <p:sldId id="291" r:id="rId11"/>
    <p:sldId id="288" r:id="rId12"/>
    <p:sldId id="289" r:id="rId13"/>
    <p:sldId id="292" r:id="rId14"/>
    <p:sldId id="290" r:id="rId15"/>
    <p:sldId id="293" r:id="rId16"/>
    <p:sldId id="294" r:id="rId17"/>
    <p:sldId id="295" r:id="rId18"/>
    <p:sldId id="296" r:id="rId19"/>
    <p:sldId id="297" r:id="rId20"/>
    <p:sldId id="298" r:id="rId21"/>
    <p:sldId id="299" r:id="rId22"/>
    <p:sldId id="300" r:id="rId23"/>
    <p:sldId id="301" r:id="rId24"/>
    <p:sldId id="286" r:id="rId25"/>
    <p:sldId id="308" r:id="rId26"/>
    <p:sldId id="306" r:id="rId27"/>
    <p:sldId id="307" r:id="rId28"/>
    <p:sldId id="304" r:id="rId29"/>
    <p:sldId id="309" r:id="rId30"/>
    <p:sldId id="287" r:id="rId31"/>
    <p:sldId id="310" r:id="rId32"/>
    <p:sldId id="311" r:id="rId33"/>
    <p:sldId id="312" r:id="rId34"/>
    <p:sldId id="314" r:id="rId35"/>
    <p:sldId id="315" r:id="rId36"/>
    <p:sldId id="316" r:id="rId37"/>
    <p:sldId id="317" r:id="rId38"/>
    <p:sldId id="274" r:id="rId39"/>
    <p:sldId id="263" r:id="rId40"/>
    <p:sldId id="264" r:id="rId41"/>
    <p:sldId id="265" r:id="rId42"/>
    <p:sldId id="259" r:id="rId43"/>
    <p:sldId id="261" r:id="rId44"/>
    <p:sldId id="258" r:id="rId45"/>
    <p:sldId id="262" r:id="rId46"/>
    <p:sldId id="267" r:id="rId47"/>
    <p:sldId id="272" r:id="rId48"/>
    <p:sldId id="266" r:id="rId49"/>
    <p:sldId id="313" r:id="rId50"/>
  </p:sldIdLst>
  <p:sldSz cx="9144000" cy="6858000" type="screen4x3"/>
  <p:notesSz cx="6858000" cy="9144000"/>
  <p:embeddedFontLst>
    <p:embeddedFont>
      <p:font typeface="Roboto Slab" pitchFamily="2" charset="0"/>
      <p:regular r:id="rId53"/>
      <p:bold r:id="rId54"/>
    </p:embeddedFont>
    <p:embeddedFont>
      <p:font typeface="Calibri" panose="020F0502020204030204" pitchFamily="34" charset="0"/>
      <p:regular r:id="rId55"/>
      <p:bold r:id="rId56"/>
      <p:italic r:id="rId57"/>
      <p:boldItalic r:id="rId58"/>
    </p:embeddedFont>
    <p:embeddedFont>
      <p:font typeface="Gill Sans Ultra Bold" panose="020B0A02020104020203" pitchFamily="3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4E"/>
    <a:srgbClr val="3C4858"/>
    <a:srgbClr val="5962B9"/>
    <a:srgbClr val="4A4A4A"/>
    <a:srgbClr val="9ABDC7"/>
    <a:srgbClr val="22398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66541" autoAdjust="0"/>
  </p:normalViewPr>
  <p:slideViewPr>
    <p:cSldViewPr snapToGrid="0">
      <p:cViewPr varScale="1">
        <p:scale>
          <a:sx n="73" d="100"/>
          <a:sy n="73" d="100"/>
        </p:scale>
        <p:origin x="2652"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712"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14E-47AA-8A51-E1FEEC9F15A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14E-47AA-8A51-E1FEEC9F15A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14E-47AA-8A51-E1FEEC9F15AD}"/>
            </c:ext>
          </c:extLst>
        </c:ser>
        <c:dLbls>
          <c:showLegendKey val="0"/>
          <c:showVal val="0"/>
          <c:showCatName val="0"/>
          <c:showSerName val="0"/>
          <c:showPercent val="0"/>
          <c:showBubbleSize val="0"/>
        </c:dLbls>
        <c:gapWidth val="219"/>
        <c:overlap val="-27"/>
        <c:axId val="2100265656"/>
        <c:axId val="2100129080"/>
      </c:barChart>
      <c:catAx>
        <c:axId val="210026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0129080"/>
        <c:crosses val="autoZero"/>
        <c:auto val="1"/>
        <c:lblAlgn val="ctr"/>
        <c:lblOffset val="100"/>
        <c:noMultiLvlLbl val="0"/>
      </c:catAx>
      <c:valAx>
        <c:axId val="2100129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0265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DE0D2A-F526-4DA3-BC6A-E44C0477DB76}" type="datetimeFigureOut">
              <a:rPr lang="en-US" smtClean="0"/>
              <a:t>7/10/2020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58512-F786-4441-8C1E-5D215ECE784C}" type="slidenum">
              <a:rPr lang="en-US" smtClean="0"/>
              <a:t>‹#›</a:t>
            </a:fld>
            <a:endParaRPr lang="en-US"/>
          </a:p>
        </p:txBody>
      </p:sp>
    </p:spTree>
    <p:extLst>
      <p:ext uri="{BB962C8B-B14F-4D97-AF65-F5344CB8AC3E}">
        <p14:creationId xmlns:p14="http://schemas.microsoft.com/office/powerpoint/2010/main" val="2529088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2B8A6-3F8F-4912-9D6D-F7BDF7139A8F}" type="datetimeFigureOut">
              <a:rPr lang="en-US" smtClean="0"/>
              <a:t>7/10/2020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78F39-B672-49C6-AC08-AEDEA141439B}" type="slidenum">
              <a:rPr lang="en-US" smtClean="0"/>
              <a:t>‹#›</a:t>
            </a:fld>
            <a:endParaRPr lang="en-US"/>
          </a:p>
        </p:txBody>
      </p:sp>
    </p:spTree>
    <p:extLst>
      <p:ext uri="{BB962C8B-B14F-4D97-AF65-F5344CB8AC3E}">
        <p14:creationId xmlns:p14="http://schemas.microsoft.com/office/powerpoint/2010/main" val="276027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presentation is going to be slightly different than the previous seminars. As you already know, my work revolves around Sustained User Engagement in the Internet of Sports domain. And UE is not purely technical. On the contrary, it’s an interdisciplinary research field, incorporating principles from Psychology, Behavioral Sciences, Sports Science and of course Computer Science. Thus, today’s presentation is going to be a fascinating journey in the intersection of all these sciences.</a:t>
            </a:r>
          </a:p>
          <a:p>
            <a:endParaRPr lang="en-US" dirty="0"/>
          </a:p>
          <a:p>
            <a:r>
              <a:rPr lang="en-US" dirty="0"/>
              <a:t>Firstly, we’re going to see why user engagement in </a:t>
            </a:r>
            <a:r>
              <a:rPr lang="en-US" dirty="0" err="1"/>
              <a:t>IoS</a:t>
            </a:r>
            <a:r>
              <a:rPr lang="en-US" dirty="0"/>
              <a:t> is currently problematic. </a:t>
            </a:r>
          </a:p>
          <a:p>
            <a:r>
              <a:rPr lang="en-US" dirty="0"/>
              <a:t>Then we’re going to explore the Hook Model by Nir </a:t>
            </a:r>
            <a:r>
              <a:rPr lang="en-US" dirty="0" err="1"/>
              <a:t>Eyal</a:t>
            </a:r>
            <a:r>
              <a:rPr lang="en-US" dirty="0"/>
              <a:t>. This model is </a:t>
            </a:r>
            <a:r>
              <a:rPr lang="en-US" b="0" dirty="0"/>
              <a:t>a</a:t>
            </a:r>
            <a:r>
              <a:rPr lang="en-US" dirty="0"/>
              <a:t> four-phase process that creators can use to build products or services used habitually by customers to achieve sustained engagement.</a:t>
            </a:r>
          </a:p>
          <a:p>
            <a:r>
              <a:rPr lang="en-US" dirty="0"/>
              <a:t>After, we’re going to discuss the Persuasive Systems Design Framework, which provides practical guidelines on features and functionalities that creators should incorporate into their products, in order to achieve behavior change.</a:t>
            </a:r>
          </a:p>
          <a:p>
            <a:r>
              <a:rPr lang="en-US" dirty="0"/>
              <a:t>Finally, we’re going to briefly go over the art of measuring user engagement. Because in the end of the day, no matter how many models or frameworks we use, we need to evaluate how well they perform and how engaged our users are.</a:t>
            </a:r>
          </a:p>
          <a:p>
            <a:endParaRPr lang="en-US" dirty="0"/>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a:t>
            </a:fld>
            <a:endParaRPr lang="en-US"/>
          </a:p>
        </p:txBody>
      </p:sp>
    </p:spTree>
    <p:extLst>
      <p:ext uri="{BB962C8B-B14F-4D97-AF65-F5344CB8AC3E}">
        <p14:creationId xmlns:p14="http://schemas.microsoft.com/office/powerpoint/2010/main" val="395970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2… 3… </a:t>
            </a:r>
          </a:p>
          <a:p>
            <a:r>
              <a:rPr lang="en-US" dirty="0"/>
              <a:t>Fitness generally may clash with the pleasure vs. pain motivator, as exercise can be a demanding task for the average user. Thus, taking into account the previous model and the fact that motivation is the last element of the model we should try and change, in the case of exercise we should opt to increase the ability element for those users with lower motivation; namely, we should make the task of exercise as easy and integrated as possible to the user’s everyday life.</a:t>
            </a:r>
          </a:p>
        </p:txBody>
      </p:sp>
      <p:sp>
        <p:nvSpPr>
          <p:cNvPr id="4" name="Slide Number Placeholder 3"/>
          <p:cNvSpPr>
            <a:spLocks noGrp="1"/>
          </p:cNvSpPr>
          <p:nvPr>
            <p:ph type="sldNum" sz="quarter" idx="5"/>
          </p:nvPr>
        </p:nvSpPr>
        <p:spPr/>
        <p:txBody>
          <a:bodyPr/>
          <a:lstStyle/>
          <a:p>
            <a:fld id="{91978F39-B672-49C6-AC08-AEDEA141439B}" type="slidenum">
              <a:rPr lang="en-US" smtClean="0"/>
              <a:t>16</a:t>
            </a:fld>
            <a:endParaRPr lang="en-US"/>
          </a:p>
        </p:txBody>
      </p:sp>
    </p:spTree>
    <p:extLst>
      <p:ext uri="{BB962C8B-B14F-4D97-AF65-F5344CB8AC3E}">
        <p14:creationId xmlns:p14="http://schemas.microsoft.com/office/powerpoint/2010/main" val="351910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every influence factor and ask regarding exercise and how can we decrease the effect</a:t>
            </a:r>
          </a:p>
          <a:p>
            <a:endParaRPr lang="en-US" dirty="0"/>
          </a:p>
          <a:p>
            <a:r>
              <a:rPr lang="en-US" dirty="0"/>
              <a:t>e.g., how can we decrease the time investment required from a user to exercise? Can we suggest time efficient workouts? Or maybe can we plan jogging routes for them, so that they don’t have to spend time thinking about where to do their morning run?</a:t>
            </a:r>
          </a:p>
          <a:p>
            <a:endParaRPr lang="en-US" dirty="0"/>
          </a:p>
          <a:p>
            <a:r>
              <a:rPr lang="en-US" dirty="0"/>
              <a:t>Similarly, how can we decrease the deviance from the user’s routine? Can we incorporate exercise into the user’s daily schedule, e.g., by integrating the user’s calendar or promoting active transport or active breaks at work?</a:t>
            </a:r>
          </a:p>
          <a:p>
            <a:endParaRPr lang="en-US" dirty="0"/>
          </a:p>
          <a:p>
            <a:r>
              <a:rPr lang="en-US" dirty="0"/>
              <a:t>Technological solutions should focus on increasing the user’s ability rather than motivation. Essentially these factors.</a:t>
            </a:r>
          </a:p>
        </p:txBody>
      </p:sp>
      <p:sp>
        <p:nvSpPr>
          <p:cNvPr id="4" name="Slide Number Placeholder 3"/>
          <p:cNvSpPr>
            <a:spLocks noGrp="1"/>
          </p:cNvSpPr>
          <p:nvPr>
            <p:ph type="sldNum" sz="quarter" idx="5"/>
          </p:nvPr>
        </p:nvSpPr>
        <p:spPr/>
        <p:txBody>
          <a:bodyPr/>
          <a:lstStyle/>
          <a:p>
            <a:fld id="{91978F39-B672-49C6-AC08-AEDEA141439B}" type="slidenum">
              <a:rPr lang="en-US" smtClean="0"/>
              <a:t>17</a:t>
            </a:fld>
            <a:endParaRPr lang="en-US"/>
          </a:p>
        </p:txBody>
      </p:sp>
    </p:spTree>
    <p:extLst>
      <p:ext uri="{BB962C8B-B14F-4D97-AF65-F5344CB8AC3E}">
        <p14:creationId xmlns:p14="http://schemas.microsoft.com/office/powerpoint/2010/main" val="183977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here that in the Hook Model, we’re talking about Variable Rewards. Variability increases </a:t>
            </a:r>
            <a:r>
              <a:rPr lang="en-US" b="0" dirty="0">
                <a:solidFill>
                  <a:srgbClr val="FF984E"/>
                </a:solidFill>
              </a:rPr>
              <a:t>the stress of desire and increases behavior. An expected reward, e.g., a badge at the end of the day if you complete your 10000 steps might lead to anticipation but for sure does not supercharge your anticipation like Facebook scrolling does, where with the move of a finger you get an abundance of new information.</a:t>
            </a:r>
            <a:endParaRPr lang="en-US" b="0" dirty="0"/>
          </a:p>
        </p:txBody>
      </p:sp>
      <p:sp>
        <p:nvSpPr>
          <p:cNvPr id="4" name="Slide Number Placeholder 3"/>
          <p:cNvSpPr>
            <a:spLocks noGrp="1"/>
          </p:cNvSpPr>
          <p:nvPr>
            <p:ph type="sldNum" sz="quarter" idx="5"/>
          </p:nvPr>
        </p:nvSpPr>
        <p:spPr/>
        <p:txBody>
          <a:bodyPr/>
          <a:lstStyle/>
          <a:p>
            <a:fld id="{91978F39-B672-49C6-AC08-AEDEA141439B}" type="slidenum">
              <a:rPr lang="en-US" smtClean="0"/>
              <a:t>19</a:t>
            </a:fld>
            <a:endParaRPr lang="en-US"/>
          </a:p>
        </p:txBody>
      </p:sp>
    </p:spTree>
    <p:extLst>
      <p:ext uri="{BB962C8B-B14F-4D97-AF65-F5344CB8AC3E}">
        <p14:creationId xmlns:p14="http://schemas.microsoft.com/office/powerpoint/2010/main" val="376216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Rewards of the tribe: </a:t>
            </a:r>
            <a:r>
              <a:rPr lang="en-US" sz="1200" kern="1200" dirty="0">
                <a:solidFill>
                  <a:schemeClr val="tx1"/>
                </a:solidFill>
                <a:effectLst/>
                <a:latin typeface="+mn-lt"/>
                <a:ea typeface="+mn-ea"/>
                <a:cs typeface="+mn-cs"/>
              </a:rPr>
              <a:t>the search for social rewards fueled by connectedness with other people. </a:t>
            </a:r>
            <a:r>
              <a:rPr lang="en-US" dirty="0"/>
              <a:t>It’s no wonder that the use of social media has exploded over the past few years. Facebook and Twitter, to name just two of the most popular examples, provide well over a billion people with powerful social rewards on a variable schedule. With each tweet and post, users wonder how much social validation they’ll receive.</a:t>
            </a:r>
          </a:p>
          <a:p>
            <a:endParaRPr lang="en-US" dirty="0"/>
          </a:p>
          <a:p>
            <a:r>
              <a:rPr lang="en-US" b="1" dirty="0"/>
              <a:t>Rewards of the hunt: </a:t>
            </a:r>
            <a:r>
              <a:rPr lang="en-US" dirty="0"/>
              <a:t>But as sociable as we are, our individual need for sustenance is even more crucial. The need to acquire physical things, such as food and supplies, is part of the brain’s operating system and we clearly wouldn’t have survived the millennia without this impulse. But where we once hunted for food, today we hunt for deals and information. See Twitter for instance, which provides endless new information with a single scroll.</a:t>
            </a:r>
          </a:p>
          <a:p>
            <a:endParaRPr lang="en-US" b="1" dirty="0"/>
          </a:p>
          <a:p>
            <a:r>
              <a:rPr lang="en-US" b="1" dirty="0"/>
              <a:t>Rewards of the self: </a:t>
            </a:r>
            <a:r>
              <a:rPr lang="en-US" dirty="0"/>
              <a:t>Finally, there are the variable rewards we seek for personal gratification. </a:t>
            </a:r>
            <a:r>
              <a:rPr lang="en-US" sz="1200" kern="1200" dirty="0">
                <a:solidFill>
                  <a:schemeClr val="tx1"/>
                </a:solidFill>
                <a:effectLst/>
                <a:latin typeface="+mn-lt"/>
                <a:ea typeface="+mn-ea"/>
                <a:cs typeface="+mn-cs"/>
              </a:rPr>
              <a:t>The search for intrinsic rewards of mastery, competence, and completion. For instance goal achievement and moving up levels are some examples of this type of reward in the </a:t>
            </a:r>
            <a:r>
              <a:rPr lang="en-US" sz="1200" kern="1200" dirty="0" err="1">
                <a:solidFill>
                  <a:schemeClr val="tx1"/>
                </a:solidFill>
                <a:effectLst/>
                <a:latin typeface="+mn-lt"/>
                <a:ea typeface="+mn-ea"/>
                <a:cs typeface="+mn-cs"/>
              </a:rPr>
              <a:t>IoS</a:t>
            </a:r>
            <a:r>
              <a:rPr lang="en-US" sz="1200" kern="1200" dirty="0">
                <a:solidFill>
                  <a:schemeClr val="tx1"/>
                </a:solidFill>
                <a:effectLst/>
                <a:latin typeface="+mn-lt"/>
                <a:ea typeface="+mn-ea"/>
                <a:cs typeface="+mn-cs"/>
              </a:rPr>
              <a:t> setting.</a:t>
            </a:r>
            <a:endParaRPr lang="en-US" b="1" dirty="0"/>
          </a:p>
        </p:txBody>
      </p:sp>
      <p:sp>
        <p:nvSpPr>
          <p:cNvPr id="4" name="Slide Number Placeholder 3"/>
          <p:cNvSpPr>
            <a:spLocks noGrp="1"/>
          </p:cNvSpPr>
          <p:nvPr>
            <p:ph type="sldNum" sz="quarter" idx="5"/>
          </p:nvPr>
        </p:nvSpPr>
        <p:spPr/>
        <p:txBody>
          <a:bodyPr/>
          <a:lstStyle/>
          <a:p>
            <a:fld id="{91978F39-B672-49C6-AC08-AEDEA141439B}" type="slidenum">
              <a:rPr lang="en-US" smtClean="0"/>
              <a:t>20</a:t>
            </a:fld>
            <a:endParaRPr lang="en-US"/>
          </a:p>
        </p:txBody>
      </p:sp>
    </p:spTree>
    <p:extLst>
      <p:ext uri="{BB962C8B-B14F-4D97-AF65-F5344CB8AC3E}">
        <p14:creationId xmlns:p14="http://schemas.microsoft.com/office/powerpoint/2010/main" val="2613595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invest for future benefits. We invest time, money, data, … and some examples for </a:t>
            </a:r>
            <a:r>
              <a:rPr lang="en-US" dirty="0" err="1"/>
              <a:t>wearbles</a:t>
            </a:r>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22</a:t>
            </a:fld>
            <a:endParaRPr lang="en-US"/>
          </a:p>
        </p:txBody>
      </p:sp>
    </p:spTree>
    <p:extLst>
      <p:ext uri="{BB962C8B-B14F-4D97-AF65-F5344CB8AC3E}">
        <p14:creationId xmlns:p14="http://schemas.microsoft.com/office/powerpoint/2010/main" val="256512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Unlike the action phase, which delivers immediate gratification, the investment phase concerns the expectation of a future benefit.</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Investments increase the likelihood of users passing through the Hook again by loading the next trigger to start the cycle all over again</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Investments increase the likelihood of users returning by improving the service the more it is used. Investments “store value” in the form of content, data, followers, reputation, and skill. </a:t>
            </a:r>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23</a:t>
            </a:fld>
            <a:endParaRPr lang="en-US"/>
          </a:p>
        </p:txBody>
      </p:sp>
    </p:spTree>
    <p:extLst>
      <p:ext uri="{BB962C8B-B14F-4D97-AF65-F5344CB8AC3E}">
        <p14:creationId xmlns:p14="http://schemas.microsoft.com/office/powerpoint/2010/main" val="3135453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Fogg’s functional triad and the design principles presented in it constitute the first and so far, most utilized</a:t>
            </a:r>
            <a:r>
              <a:rPr lang="el-GR" dirty="0"/>
              <a:t> </a:t>
            </a:r>
            <a:r>
              <a:rPr lang="en-US" dirty="0"/>
              <a:t>conceptualization of persuasive technology. A weakness of this model is that it does not explain how the suggested</a:t>
            </a:r>
            <a:r>
              <a:rPr lang="el-GR" dirty="0"/>
              <a:t> </a:t>
            </a:r>
            <a:r>
              <a:rPr lang="en-US" dirty="0"/>
              <a:t>design principles can and should be transformed into software requirements and further implemented as actual</a:t>
            </a:r>
            <a:r>
              <a:rPr lang="el-GR" dirty="0"/>
              <a:t> </a:t>
            </a:r>
            <a:r>
              <a:rPr lang="en-US" dirty="0"/>
              <a:t>system features</a:t>
            </a:r>
            <a:r>
              <a:rPr lang="el-GR" dirty="0"/>
              <a:t>. </a:t>
            </a:r>
            <a:r>
              <a:rPr lang="en-US" dirty="0"/>
              <a:t>Yet, to be able to design and evaluate the persuasiveness of a software system, it becomes</a:t>
            </a:r>
            <a:r>
              <a:rPr lang="el-GR" dirty="0"/>
              <a:t> </a:t>
            </a:r>
            <a:r>
              <a:rPr lang="en-US" dirty="0"/>
              <a:t>essential to understand both the information content and the software functionalities</a:t>
            </a:r>
            <a:r>
              <a:rPr lang="el-GR" dirty="0"/>
              <a:t>.</a:t>
            </a:r>
          </a:p>
          <a:p>
            <a:endParaRPr lang="el-GR" dirty="0"/>
          </a:p>
        </p:txBody>
      </p:sp>
      <p:sp>
        <p:nvSpPr>
          <p:cNvPr id="4" name="Slide Number Placeholder 3"/>
          <p:cNvSpPr>
            <a:spLocks noGrp="1"/>
          </p:cNvSpPr>
          <p:nvPr>
            <p:ph type="sldNum" sz="quarter" idx="5"/>
          </p:nvPr>
        </p:nvSpPr>
        <p:spPr/>
        <p:txBody>
          <a:bodyPr/>
          <a:lstStyle/>
          <a:p>
            <a:fld id="{91978F39-B672-49C6-AC08-AEDEA141439B}" type="slidenum">
              <a:rPr lang="en-US" smtClean="0"/>
              <a:t>24</a:t>
            </a:fld>
            <a:endParaRPr lang="en-US"/>
          </a:p>
        </p:txBody>
      </p:sp>
    </p:spTree>
    <p:extLst>
      <p:ext uri="{BB962C8B-B14F-4D97-AF65-F5344CB8AC3E}">
        <p14:creationId xmlns:p14="http://schemas.microsoft.com/office/powerpoint/2010/main" val="2307118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categories for persuasive system principles suggested in this article are primary task, dialogue, system</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credibility, and social support.</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Now, we’re going to explore them one by one along with </a:t>
            </a:r>
            <a:r>
              <a:rPr lang="en-US" sz="1200" b="0" i="0" u="none" strike="noStrike" kern="1200" baseline="0" dirty="0" err="1">
                <a:solidFill>
                  <a:schemeClr val="tx1"/>
                </a:solidFill>
                <a:latin typeface="+mn-lt"/>
                <a:ea typeface="+mn-ea"/>
                <a:cs typeface="+mn-cs"/>
              </a:rPr>
              <a:t>IoS</a:t>
            </a:r>
            <a:r>
              <a:rPr lang="en-US" sz="1200" b="0" i="0" u="none" strike="noStrike" kern="1200" baseline="0" dirty="0">
                <a:solidFill>
                  <a:schemeClr val="tx1"/>
                </a:solidFill>
                <a:latin typeface="+mn-lt"/>
                <a:ea typeface="+mn-ea"/>
                <a:cs typeface="+mn-cs"/>
              </a:rPr>
              <a:t>-inspired examples.</a:t>
            </a:r>
            <a:endParaRPr lang="en-US" dirty="0"/>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25</a:t>
            </a:fld>
            <a:endParaRPr lang="en-US"/>
          </a:p>
        </p:txBody>
      </p:sp>
    </p:spTree>
    <p:extLst>
      <p:ext uri="{BB962C8B-B14F-4D97-AF65-F5344CB8AC3E}">
        <p14:creationId xmlns:p14="http://schemas.microsoft.com/office/powerpoint/2010/main" val="4138888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 e.g., instead of recommending a 30-min exercise per day, provide various 30-min exercise plans that the user can follow step-by-step</a:t>
            </a:r>
          </a:p>
          <a:p>
            <a:endParaRPr lang="en-US" dirty="0"/>
          </a:p>
          <a:p>
            <a:r>
              <a:rPr lang="en-US" dirty="0"/>
              <a:t>Tunneling: Health app provides information on how to achieve exercise goal after the user has set up their short-term and long-term goals profile</a:t>
            </a:r>
          </a:p>
          <a:p>
            <a:endParaRPr lang="en-US" dirty="0"/>
          </a:p>
          <a:p>
            <a:r>
              <a:rPr lang="en-US" dirty="0"/>
              <a:t>Tailoring: Fitness app providing different goals and exercise schedules based on the age-group or the fitness level of the user</a:t>
            </a:r>
          </a:p>
          <a:p>
            <a:endParaRPr lang="en-US" dirty="0"/>
          </a:p>
          <a:p>
            <a:r>
              <a:rPr lang="en-US" dirty="0"/>
              <a:t>Personalization: adaptive goal setting based on user’s past behavior, schedule, external conditions, etc.</a:t>
            </a:r>
          </a:p>
          <a:p>
            <a:endParaRPr lang="en-US" dirty="0"/>
          </a:p>
          <a:p>
            <a:r>
              <a:rPr lang="en-US" dirty="0"/>
              <a:t>Self-monitoring: Kind of a given now with activity trackers </a:t>
            </a:r>
          </a:p>
          <a:p>
            <a:endParaRPr lang="en-US" dirty="0"/>
          </a:p>
          <a:p>
            <a:r>
              <a:rPr lang="en-US" dirty="0"/>
              <a:t>Simulation: a fitness app that provides visualizations about active hours within a day. This way the user can connect situations and places with activity or sedentariness</a:t>
            </a:r>
          </a:p>
          <a:p>
            <a:endParaRPr lang="en-US" dirty="0"/>
          </a:p>
          <a:p>
            <a:r>
              <a:rPr lang="en-US" dirty="0"/>
              <a:t>Rehearsal: a smartwatch that provides “reminder to move” alerts and shows an animated character that rehearses the recommended stretching behavior along with the user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26</a:t>
            </a:fld>
            <a:endParaRPr lang="en-US"/>
          </a:p>
        </p:txBody>
      </p:sp>
    </p:spTree>
    <p:extLst>
      <p:ext uri="{BB962C8B-B14F-4D97-AF65-F5344CB8AC3E}">
        <p14:creationId xmlns:p14="http://schemas.microsoft.com/office/powerpoint/2010/main" val="716417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goal accomplishment messages/notifications</a:t>
            </a:r>
          </a:p>
          <a:p>
            <a:endParaRPr lang="en-US" dirty="0"/>
          </a:p>
          <a:p>
            <a:r>
              <a:rPr lang="en-US" dirty="0"/>
              <a:t>Rewards: Badges and points system for activity</a:t>
            </a:r>
          </a:p>
          <a:p>
            <a:endParaRPr lang="en-US" dirty="0"/>
          </a:p>
          <a:p>
            <a:r>
              <a:rPr lang="en-US" dirty="0"/>
              <a:t>Reminders: smartwatch reminders to move every 1h</a:t>
            </a:r>
          </a:p>
          <a:p>
            <a:endParaRPr lang="en-US" dirty="0"/>
          </a:p>
          <a:p>
            <a:r>
              <a:rPr lang="en-US" dirty="0"/>
              <a:t>Suggestion: Suggest various exercise plans to users</a:t>
            </a:r>
          </a:p>
          <a:p>
            <a:endParaRPr lang="en-US" dirty="0"/>
          </a:p>
          <a:p>
            <a:r>
              <a:rPr lang="en-US" dirty="0"/>
              <a:t>Similarity: Use of slang for fitness app for teenagers, or use of elderly in videos demonstrating exercises in a fitness app for older adults </a:t>
            </a:r>
          </a:p>
          <a:p>
            <a:endParaRPr lang="en-US" dirty="0"/>
          </a:p>
          <a:p>
            <a:r>
              <a:rPr lang="en-US" dirty="0"/>
              <a:t>Liking: minimal design; or according to the period’s standards, you cannot put comic sans in there</a:t>
            </a:r>
          </a:p>
          <a:p>
            <a:endParaRPr lang="en-US" dirty="0"/>
          </a:p>
          <a:p>
            <a:r>
              <a:rPr lang="en-US" dirty="0"/>
              <a:t>Social role: system as a trainer</a:t>
            </a:r>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27</a:t>
            </a:fld>
            <a:endParaRPr lang="en-US"/>
          </a:p>
        </p:txBody>
      </p:sp>
    </p:spTree>
    <p:extLst>
      <p:ext uri="{BB962C8B-B14F-4D97-AF65-F5344CB8AC3E}">
        <p14:creationId xmlns:p14="http://schemas.microsoft.com/office/powerpoint/2010/main" val="246701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978F39-B672-49C6-AC08-AEDEA141439B}" type="slidenum">
              <a:rPr lang="en-US" smtClean="0"/>
              <a:t>5</a:t>
            </a:fld>
            <a:endParaRPr lang="en-US"/>
          </a:p>
        </p:txBody>
      </p:sp>
    </p:spTree>
    <p:extLst>
      <p:ext uri="{BB962C8B-B14F-4D97-AF65-F5344CB8AC3E}">
        <p14:creationId xmlns:p14="http://schemas.microsoft.com/office/powerpoint/2010/main" val="181439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Trustworthiness: </a:t>
            </a:r>
            <a:r>
              <a:rPr lang="en-US" sz="1200" b="0" i="0" u="none" strike="noStrike" kern="1200" baseline="0" dirty="0">
                <a:solidFill>
                  <a:schemeClr val="tx1"/>
                </a:solidFill>
                <a:latin typeface="+mn-lt"/>
                <a:ea typeface="+mn-ea"/>
                <a:cs typeface="+mn-cs"/>
              </a:rPr>
              <a:t>Company Web site provides information related to its products rather than simply providing biased advertising or marketing information.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Expertise: Mobile application is updated regularly and there are no dangling links or out-of-date information / fitness application which is build in cooperation with certified trainers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Surface credibility: There are only a limited number of, and a logical reason for, ads on a Web site or mobile application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Real-world feel: App provides possibilities to contact specific people through sending feedback or asking questions.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Authority: Fitness app quotes World Health Organization when it comes to recommended MVPA minutes goal per week.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Third-party endorsements: Web site refers to its reward for high usability / fitness apps partnering with well known institutions, companies and organizations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Verifiability: Claims on a Web site are supported by offering links to other web sites.</a:t>
            </a:r>
          </a:p>
        </p:txBody>
      </p:sp>
      <p:sp>
        <p:nvSpPr>
          <p:cNvPr id="4" name="Slide Number Placeholder 3"/>
          <p:cNvSpPr>
            <a:spLocks noGrp="1"/>
          </p:cNvSpPr>
          <p:nvPr>
            <p:ph type="sldNum" sz="quarter" idx="5"/>
          </p:nvPr>
        </p:nvSpPr>
        <p:spPr/>
        <p:txBody>
          <a:bodyPr/>
          <a:lstStyle/>
          <a:p>
            <a:fld id="{91978F39-B672-49C6-AC08-AEDEA141439B}" type="slidenum">
              <a:rPr lang="en-US" smtClean="0"/>
              <a:t>28</a:t>
            </a:fld>
            <a:endParaRPr lang="en-US"/>
          </a:p>
        </p:txBody>
      </p:sp>
    </p:spTree>
    <p:extLst>
      <p:ext uri="{BB962C8B-B14F-4D97-AF65-F5344CB8AC3E}">
        <p14:creationId xmlns:p14="http://schemas.microsoft.com/office/powerpoint/2010/main" val="72352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200000"/>
              </a:lnSpc>
              <a:buFont typeface="+mj-lt"/>
              <a:buAutoNum type="arabicPeriod" startAt="22"/>
            </a:pPr>
            <a:r>
              <a:rPr lang="en-US" b="1" dirty="0"/>
              <a:t>Social Learning: </a:t>
            </a:r>
            <a:r>
              <a:rPr lang="en-US" b="0" dirty="0"/>
              <a:t>discussion forums for users with similar exercise profiles</a:t>
            </a:r>
            <a:endParaRPr lang="en-US" dirty="0"/>
          </a:p>
          <a:p>
            <a:pPr marL="457200" indent="-457200">
              <a:lnSpc>
                <a:spcPct val="200000"/>
              </a:lnSpc>
              <a:buFont typeface="+mj-lt"/>
              <a:buAutoNum type="arabicPeriod" startAt="22"/>
            </a:pPr>
            <a:r>
              <a:rPr lang="en-US" b="1" dirty="0"/>
              <a:t>Social Comparison: </a:t>
            </a:r>
            <a:r>
              <a:rPr lang="en-US" b="0" dirty="0"/>
              <a:t>connected fitness trackers that show you your exercise buddy’s steps at this time of the day so that you can compare with your own progress</a:t>
            </a:r>
            <a:endParaRPr lang="en-US" b="1" dirty="0"/>
          </a:p>
          <a:p>
            <a:pPr marL="457200" indent="-457200">
              <a:lnSpc>
                <a:spcPct val="200000"/>
              </a:lnSpc>
              <a:buFont typeface="+mj-lt"/>
              <a:buAutoNum type="arabicPeriod" startAt="22"/>
            </a:pPr>
            <a:r>
              <a:rPr lang="en-US" b="1" dirty="0"/>
              <a:t>Normative Influence: </a:t>
            </a:r>
            <a:r>
              <a:rPr lang="en-US" b="0" dirty="0"/>
              <a:t>a histogram chart of all users which shows where user stands when it comes to activity, e.g., you’re among the top 20% of all users</a:t>
            </a:r>
            <a:endParaRPr lang="en-US" b="1" dirty="0"/>
          </a:p>
          <a:p>
            <a:pPr marL="457200" indent="-457200">
              <a:lnSpc>
                <a:spcPct val="200000"/>
              </a:lnSpc>
              <a:buFont typeface="+mj-lt"/>
              <a:buAutoNum type="arabicPeriod" startAt="22"/>
            </a:pPr>
            <a:r>
              <a:rPr lang="en-US" b="1" dirty="0"/>
              <a:t>Social Facilitation: </a:t>
            </a:r>
            <a:r>
              <a:rPr lang="en-US" b="0" dirty="0"/>
              <a:t>fitness app with activity challenges that tells you how many users are participating along with you in the challenge</a:t>
            </a:r>
            <a:endParaRPr lang="en-US" b="1" dirty="0"/>
          </a:p>
          <a:p>
            <a:pPr marL="457200" indent="-457200">
              <a:lnSpc>
                <a:spcPct val="200000"/>
              </a:lnSpc>
              <a:buFont typeface="+mj-lt"/>
              <a:buAutoNum type="arabicPeriod" startAt="22"/>
            </a:pPr>
            <a:r>
              <a:rPr lang="en-US" b="1" dirty="0"/>
              <a:t>Cooperation: </a:t>
            </a:r>
            <a:r>
              <a:rPr lang="en-US" b="0" dirty="0"/>
              <a:t>collective step goal</a:t>
            </a:r>
            <a:endParaRPr lang="en-US" b="1" dirty="0"/>
          </a:p>
          <a:p>
            <a:pPr marL="457200" indent="-457200">
              <a:lnSpc>
                <a:spcPct val="200000"/>
              </a:lnSpc>
              <a:buFont typeface="+mj-lt"/>
              <a:buAutoNum type="arabicPeriod" startAt="22"/>
            </a:pPr>
            <a:r>
              <a:rPr lang="en-US" b="1" dirty="0"/>
              <a:t>Competition: </a:t>
            </a:r>
            <a:r>
              <a:rPr lang="en-US" b="0" dirty="0"/>
              <a:t>online activity competitions among users (walking competitions)</a:t>
            </a:r>
            <a:endParaRPr lang="en-US" b="1" dirty="0"/>
          </a:p>
          <a:p>
            <a:pPr marL="457200" indent="-457200">
              <a:lnSpc>
                <a:spcPct val="200000"/>
              </a:lnSpc>
              <a:buFont typeface="+mj-lt"/>
              <a:buAutoNum type="arabicPeriod" startAt="22"/>
            </a:pPr>
            <a:r>
              <a:rPr lang="en-US" b="1" dirty="0"/>
              <a:t>Recognition: </a:t>
            </a:r>
            <a:r>
              <a:rPr lang="en-US" b="0" dirty="0"/>
              <a:t>leaderboards with the top user</a:t>
            </a:r>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29</a:t>
            </a:fld>
            <a:endParaRPr lang="en-US"/>
          </a:p>
        </p:txBody>
      </p:sp>
    </p:spTree>
    <p:extLst>
      <p:ext uri="{BB962C8B-B14F-4D97-AF65-F5344CB8AC3E}">
        <p14:creationId xmlns:p14="http://schemas.microsoft.com/office/powerpoint/2010/main" val="3954664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user experience, it is </a:t>
            </a:r>
            <a:r>
              <a:rPr lang="en-US" b="1" dirty="0"/>
              <a:t>not</a:t>
            </a:r>
            <a:r>
              <a:rPr lang="en-US" dirty="0"/>
              <a:t> the user experience.</a:t>
            </a:r>
          </a:p>
          <a:p>
            <a:endParaRPr lang="en-US" dirty="0"/>
          </a:p>
          <a:p>
            <a:r>
              <a:rPr lang="en-US" dirty="0"/>
              <a:t>Self-reports might become obsolete in the future. For the moment being they’re used a lot in health behavior change research.</a:t>
            </a:r>
          </a:p>
        </p:txBody>
      </p:sp>
      <p:sp>
        <p:nvSpPr>
          <p:cNvPr id="4" name="Slide Number Placeholder 3"/>
          <p:cNvSpPr>
            <a:spLocks noGrp="1"/>
          </p:cNvSpPr>
          <p:nvPr>
            <p:ph type="sldNum" sz="quarter" idx="5"/>
          </p:nvPr>
        </p:nvSpPr>
        <p:spPr/>
        <p:txBody>
          <a:bodyPr/>
          <a:lstStyle/>
          <a:p>
            <a:fld id="{91978F39-B672-49C6-AC08-AEDEA141439B}" type="slidenum">
              <a:rPr lang="en-US" smtClean="0"/>
              <a:t>31</a:t>
            </a:fld>
            <a:endParaRPr lang="en-US"/>
          </a:p>
        </p:txBody>
      </p:sp>
    </p:spTree>
    <p:extLst>
      <p:ext uri="{BB962C8B-B14F-4D97-AF65-F5344CB8AC3E}">
        <p14:creationId xmlns:p14="http://schemas.microsoft.com/office/powerpoint/2010/main" val="180050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electroencephalogram (</a:t>
            </a:r>
            <a:r>
              <a:rPr lang="en-US" b="1" dirty="0"/>
              <a:t>EEG</a:t>
            </a:r>
            <a:r>
              <a:rPr lang="en-US" dirty="0"/>
              <a:t>) </a:t>
            </a:r>
          </a:p>
          <a:p>
            <a:r>
              <a:rPr lang="en-US" dirty="0"/>
              <a:t>Skin Conductance Level (</a:t>
            </a:r>
            <a:r>
              <a:rPr lang="en-US" i="1" dirty="0"/>
              <a:t>SCL</a:t>
            </a:r>
            <a:r>
              <a:rPr lang="en-US" dirty="0"/>
              <a:t>)</a:t>
            </a:r>
          </a:p>
          <a:p>
            <a:r>
              <a:rPr lang="en-US" dirty="0"/>
              <a:t>Functional magnetic resonance imaging or functional MRI (</a:t>
            </a:r>
            <a:r>
              <a:rPr lang="en-US" b="1" dirty="0"/>
              <a:t>fMRI</a:t>
            </a:r>
            <a:r>
              <a:rPr lang="en-US" dirty="0"/>
              <a:t>) </a:t>
            </a:r>
          </a:p>
        </p:txBody>
      </p:sp>
      <p:sp>
        <p:nvSpPr>
          <p:cNvPr id="4" name="Slide Number Placeholder 3"/>
          <p:cNvSpPr>
            <a:spLocks noGrp="1"/>
          </p:cNvSpPr>
          <p:nvPr>
            <p:ph type="sldNum" sz="quarter" idx="5"/>
          </p:nvPr>
        </p:nvSpPr>
        <p:spPr/>
        <p:txBody>
          <a:bodyPr/>
          <a:lstStyle/>
          <a:p>
            <a:fld id="{91978F39-B672-49C6-AC08-AEDEA141439B}" type="slidenum">
              <a:rPr lang="en-US" smtClean="0"/>
              <a:t>34</a:t>
            </a:fld>
            <a:endParaRPr lang="en-US"/>
          </a:p>
        </p:txBody>
      </p:sp>
    </p:spTree>
    <p:extLst>
      <p:ext uri="{BB962C8B-B14F-4D97-AF65-F5344CB8AC3E}">
        <p14:creationId xmlns:p14="http://schemas.microsoft.com/office/powerpoint/2010/main" val="3354057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electroencephalogram (</a:t>
            </a:r>
            <a:r>
              <a:rPr lang="en-US" b="1" dirty="0"/>
              <a:t>EEG</a:t>
            </a:r>
            <a:r>
              <a:rPr lang="en-US" dirty="0"/>
              <a:t>) </a:t>
            </a:r>
          </a:p>
          <a:p>
            <a:r>
              <a:rPr lang="en-US" dirty="0"/>
              <a:t>Skin Conductance Level (</a:t>
            </a:r>
            <a:r>
              <a:rPr lang="en-US" i="1" dirty="0"/>
              <a:t>SCL</a:t>
            </a:r>
            <a:r>
              <a:rPr lang="en-US" dirty="0"/>
              <a:t>)</a:t>
            </a:r>
          </a:p>
          <a:p>
            <a:r>
              <a:rPr lang="en-US" dirty="0"/>
              <a:t>Functional magnetic resonance imaging or functional MRI (</a:t>
            </a:r>
            <a:r>
              <a:rPr lang="en-US" b="1" dirty="0"/>
              <a:t>fMRI</a:t>
            </a:r>
            <a:r>
              <a:rPr lang="en-US" dirty="0"/>
              <a:t>) </a:t>
            </a:r>
          </a:p>
          <a:p>
            <a:endParaRPr lang="en-US" dirty="0"/>
          </a:p>
          <a:p>
            <a:r>
              <a:rPr lang="en-US" dirty="0"/>
              <a:t>Downstream Engagement Score: Total time spent on provider sites from the next site until the end of the provider session, divided by the total remaining session time</a:t>
            </a:r>
          </a:p>
        </p:txBody>
      </p:sp>
      <p:sp>
        <p:nvSpPr>
          <p:cNvPr id="4" name="Slide Number Placeholder 3"/>
          <p:cNvSpPr>
            <a:spLocks noGrp="1"/>
          </p:cNvSpPr>
          <p:nvPr>
            <p:ph type="sldNum" sz="quarter" idx="5"/>
          </p:nvPr>
        </p:nvSpPr>
        <p:spPr/>
        <p:txBody>
          <a:bodyPr/>
          <a:lstStyle/>
          <a:p>
            <a:fld id="{91978F39-B672-49C6-AC08-AEDEA141439B}" type="slidenum">
              <a:rPr lang="en-US" smtClean="0"/>
              <a:t>35</a:t>
            </a:fld>
            <a:endParaRPr lang="en-US"/>
          </a:p>
        </p:txBody>
      </p:sp>
    </p:spTree>
    <p:extLst>
      <p:ext uri="{BB962C8B-B14F-4D97-AF65-F5344CB8AC3E}">
        <p14:creationId xmlns:p14="http://schemas.microsoft.com/office/powerpoint/2010/main" val="2520419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978F39-B672-49C6-AC08-AEDEA141439B}" type="slidenum">
              <a:rPr lang="en-US" smtClean="0"/>
              <a:t>39</a:t>
            </a:fld>
            <a:endParaRPr lang="en-US"/>
          </a:p>
        </p:txBody>
      </p:sp>
    </p:spTree>
    <p:extLst>
      <p:ext uri="{BB962C8B-B14F-4D97-AF65-F5344CB8AC3E}">
        <p14:creationId xmlns:p14="http://schemas.microsoft.com/office/powerpoint/2010/main" val="43692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978F39-B672-49C6-AC08-AEDEA141439B}" type="slidenum">
              <a:rPr lang="en-US" smtClean="0"/>
              <a:t>46</a:t>
            </a:fld>
            <a:endParaRPr lang="en-US"/>
          </a:p>
        </p:txBody>
      </p:sp>
    </p:spTree>
    <p:extLst>
      <p:ext uri="{BB962C8B-B14F-4D97-AF65-F5344CB8AC3E}">
        <p14:creationId xmlns:p14="http://schemas.microsoft.com/office/powerpoint/2010/main" val="405505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Large-scale (intra session and inter session)</a:t>
            </a:r>
          </a:p>
          <a:p>
            <a:r>
              <a:rPr lang="en-US" dirty="0">
                <a:effectLst/>
              </a:rPr>
              <a:t>The Positive and Negative Affect Schedule (</a:t>
            </a:r>
            <a:r>
              <a:rPr lang="en-US" b="1" dirty="0">
                <a:effectLst/>
              </a:rPr>
              <a:t>PANAS</a:t>
            </a:r>
            <a:r>
              <a:rPr lang="en-US" dirty="0">
                <a:effectLst/>
              </a:rPr>
              <a:t>) is a self-report </a:t>
            </a:r>
            <a:r>
              <a:rPr lang="en-US" b="1" dirty="0">
                <a:effectLst/>
              </a:rPr>
              <a:t>questionnaire</a:t>
            </a:r>
            <a:r>
              <a:rPr lang="en-US" dirty="0">
                <a:effectLst/>
              </a:rPr>
              <a:t> that consists of two 10-item scales to measure both positive and negative affect</a:t>
            </a:r>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49</a:t>
            </a:fld>
            <a:endParaRPr lang="en-US"/>
          </a:p>
        </p:txBody>
      </p:sp>
    </p:spTree>
    <p:extLst>
      <p:ext uri="{BB962C8B-B14F-4D97-AF65-F5344CB8AC3E}">
        <p14:creationId xmlns:p14="http://schemas.microsoft.com/office/powerpoint/2010/main" val="324447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Collecting and integrating</a:t>
            </a:r>
            <a:r>
              <a:rPr lang="en-US" dirty="0"/>
              <a:t> refers to time cost as well – integrating (different companies, different platforms, e.g., Xiaomi Scale, Huawei Mobile Phone and Samsung Watch)</a:t>
            </a:r>
          </a:p>
          <a:p>
            <a:r>
              <a:rPr lang="en-US" b="1" dirty="0"/>
              <a:t>Having and sharing </a:t>
            </a:r>
            <a:r>
              <a:rPr lang="en-US" b="0" dirty="0"/>
              <a:t>refers to </a:t>
            </a:r>
            <a:r>
              <a:rPr lang="en-US" dirty="0"/>
              <a:t>privacy concerns</a:t>
            </a:r>
          </a:p>
          <a:p>
            <a:r>
              <a:rPr lang="en-US" b="1" dirty="0"/>
              <a:t>Discomfort: </a:t>
            </a:r>
            <a:r>
              <a:rPr lang="en-US" dirty="0"/>
              <a:t>ignorance is bliss is the saying that best describes this reason. Wearables can boost your confidence in case of good performance, but they can also demotivate you in case of continuous bad performance or below average performance.</a:t>
            </a:r>
          </a:p>
          <a:p>
            <a:r>
              <a:rPr lang="en-US" sz="1200" b="1" i="0" u="none" strike="noStrike" kern="1200" baseline="0" dirty="0">
                <a:solidFill>
                  <a:schemeClr val="tx1"/>
                </a:solidFill>
                <a:latin typeface="+mn-lt"/>
                <a:ea typeface="+mn-ea"/>
                <a:cs typeface="+mn-cs"/>
              </a:rPr>
              <a:t>Data quality concerns: </a:t>
            </a:r>
            <a:r>
              <a:rPr lang="en-US" sz="1200" b="0" i="0" u="none" strike="noStrike" kern="1200" baseline="0" dirty="0">
                <a:solidFill>
                  <a:schemeClr val="tx1"/>
                </a:solidFill>
                <a:latin typeface="+mn-lt"/>
                <a:ea typeface="+mn-ea"/>
                <a:cs typeface="+mn-cs"/>
              </a:rPr>
              <a:t>people doubt the accuracy of those devices</a:t>
            </a:r>
          </a:p>
          <a:p>
            <a:r>
              <a:rPr lang="en-US" sz="1200" b="1" i="0" u="none" strike="noStrike" kern="1200" baseline="0" dirty="0">
                <a:solidFill>
                  <a:schemeClr val="tx1"/>
                </a:solidFill>
                <a:latin typeface="+mn-lt"/>
                <a:ea typeface="+mn-ea"/>
                <a:cs typeface="+mn-cs"/>
              </a:rPr>
              <a:t>Learned enough: </a:t>
            </a:r>
            <a:r>
              <a:rPr lang="en-US" sz="1200" b="0" i="0" u="none" strike="noStrike" kern="1200" baseline="0" dirty="0">
                <a:solidFill>
                  <a:schemeClr val="tx1"/>
                </a:solidFill>
                <a:latin typeface="+mn-lt"/>
                <a:ea typeface="+mn-ea"/>
                <a:cs typeface="+mn-cs"/>
              </a:rPr>
              <a:t>users who’ve already accomplished a high level of performance are more autonomous and may not need the device anymore</a:t>
            </a:r>
          </a:p>
          <a:p>
            <a:r>
              <a:rPr lang="en-US" sz="1200" b="1" i="0" u="none" strike="noStrike" kern="1200" baseline="0" dirty="0">
                <a:solidFill>
                  <a:schemeClr val="tx1"/>
                </a:solidFill>
                <a:latin typeface="+mn-lt"/>
                <a:ea typeface="+mn-ea"/>
                <a:cs typeface="+mn-cs"/>
              </a:rPr>
              <a:t>Life circumstances: </a:t>
            </a:r>
            <a:r>
              <a:rPr lang="en-US" sz="1200" b="0" i="0" u="none" strike="noStrike" kern="1200" baseline="0" dirty="0">
                <a:solidFill>
                  <a:schemeClr val="tx1"/>
                </a:solidFill>
                <a:latin typeface="+mn-lt"/>
                <a:ea typeface="+mn-ea"/>
                <a:cs typeface="+mn-cs"/>
              </a:rPr>
              <a:t>lives and routines may change, leading people to intentionally or unintentionally suspend tracking, e.g., unexpected health issues, moving, work problems, etc.</a:t>
            </a:r>
          </a:p>
          <a:p>
            <a:endParaRPr lang="en-US" dirty="0"/>
          </a:p>
        </p:txBody>
      </p:sp>
      <p:sp>
        <p:nvSpPr>
          <p:cNvPr id="4" name="Slide Number Placeholder 3"/>
          <p:cNvSpPr>
            <a:spLocks noGrp="1"/>
          </p:cNvSpPr>
          <p:nvPr>
            <p:ph type="sldNum" sz="quarter" idx="5"/>
          </p:nvPr>
        </p:nvSpPr>
        <p:spPr/>
        <p:txBody>
          <a:bodyPr/>
          <a:lstStyle/>
          <a:p>
            <a:fld id="{91978F39-B672-49C6-AC08-AEDEA141439B}" type="slidenum">
              <a:rPr lang="en-US" smtClean="0"/>
              <a:t>6</a:t>
            </a:fld>
            <a:endParaRPr lang="en-US"/>
          </a:p>
        </p:txBody>
      </p:sp>
    </p:spTree>
    <p:extLst>
      <p:ext uri="{BB962C8B-B14F-4D97-AF65-F5344CB8AC3E}">
        <p14:creationId xmlns:p14="http://schemas.microsoft.com/office/powerpoint/2010/main" val="39926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Habit Forming Wearables: The Hook Model</a:t>
            </a:r>
          </a:p>
          <a:p>
            <a:r>
              <a:rPr lang="en-US" dirty="0"/>
              <a:t>Bring Value by Enhancing User Experience: Persuasive System Design</a:t>
            </a:r>
          </a:p>
          <a:p>
            <a:r>
              <a:rPr lang="en-US" dirty="0"/>
              <a:t>Sustained User Engagement: How to measure it?</a:t>
            </a:r>
          </a:p>
        </p:txBody>
      </p:sp>
      <p:sp>
        <p:nvSpPr>
          <p:cNvPr id="4" name="Slide Number Placeholder 3"/>
          <p:cNvSpPr>
            <a:spLocks noGrp="1"/>
          </p:cNvSpPr>
          <p:nvPr>
            <p:ph type="sldNum" sz="quarter" idx="5"/>
          </p:nvPr>
        </p:nvSpPr>
        <p:spPr/>
        <p:txBody>
          <a:bodyPr/>
          <a:lstStyle/>
          <a:p>
            <a:fld id="{91978F39-B672-49C6-AC08-AEDEA141439B}" type="slidenum">
              <a:rPr lang="en-US" smtClean="0"/>
              <a:t>7</a:t>
            </a:fld>
            <a:endParaRPr lang="en-US"/>
          </a:p>
        </p:txBody>
      </p:sp>
    </p:spTree>
    <p:extLst>
      <p:ext uri="{BB962C8B-B14F-4D97-AF65-F5344CB8AC3E}">
        <p14:creationId xmlns:p14="http://schemas.microsoft.com/office/powerpoint/2010/main" val="412210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Pinterest Example for Uploading Pictures</a:t>
            </a:r>
          </a:p>
          <a:p>
            <a:r>
              <a:rPr lang="en-US" dirty="0"/>
              <a:t>Trigger: Notification/E-mail (your followers haven’t heard from you in a while)</a:t>
            </a:r>
          </a:p>
          <a:p>
            <a:r>
              <a:rPr lang="en-US" dirty="0"/>
              <a:t>Action: Simple action of 1-click photo upload</a:t>
            </a:r>
          </a:p>
          <a:p>
            <a:r>
              <a:rPr lang="en-US" dirty="0"/>
              <a:t>Variable Reward: Likes</a:t>
            </a:r>
          </a:p>
          <a:p>
            <a:r>
              <a:rPr lang="en-US" dirty="0"/>
              <a:t>Investment: You build a timeline by uploading pictures</a:t>
            </a:r>
          </a:p>
          <a:p>
            <a:endParaRPr lang="en-US" dirty="0"/>
          </a:p>
          <a:p>
            <a:r>
              <a:rPr lang="en-US" dirty="0"/>
              <a:t>The upload hook will create the next round of engagement (the next hook) starting with a notification “You have 20 new likes!”</a:t>
            </a:r>
          </a:p>
        </p:txBody>
      </p:sp>
      <p:sp>
        <p:nvSpPr>
          <p:cNvPr id="4" name="Slide Number Placeholder 3"/>
          <p:cNvSpPr>
            <a:spLocks noGrp="1"/>
          </p:cNvSpPr>
          <p:nvPr>
            <p:ph type="sldNum" sz="quarter" idx="5"/>
          </p:nvPr>
        </p:nvSpPr>
        <p:spPr/>
        <p:txBody>
          <a:bodyPr/>
          <a:lstStyle/>
          <a:p>
            <a:fld id="{91978F39-B672-49C6-AC08-AEDEA141439B}" type="slidenum">
              <a:rPr lang="en-US" smtClean="0"/>
              <a:t>9</a:t>
            </a:fld>
            <a:endParaRPr lang="en-US"/>
          </a:p>
        </p:txBody>
      </p:sp>
    </p:spTree>
    <p:extLst>
      <p:ext uri="{BB962C8B-B14F-4D97-AF65-F5344CB8AC3E}">
        <p14:creationId xmlns:p14="http://schemas.microsoft.com/office/powerpoint/2010/main" val="130038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trigger example: Smart bands give us reminders to move after prolonged periods of sedentariness. The trigger (the reminder) explicitly tells us what to do next; sit up and do a stretch.</a:t>
            </a:r>
          </a:p>
          <a:p>
            <a:endParaRPr lang="en-US" dirty="0"/>
          </a:p>
          <a:p>
            <a:r>
              <a:rPr lang="en-US" dirty="0"/>
              <a:t>Internal trigger example: Let’s say we go out running weekly. After every run, we are programmed –if you allow me- to check our smart band or other wearable device for feedback on our performance. Here, there is not necessarily an external trigger to tell us to check our performance. However, we have formed an association in our brain which says that every time we finish running (situation cue), we should check our mobile or wearable for performance feedback. The trigger is the situation per se.</a:t>
            </a:r>
          </a:p>
          <a:p>
            <a:endParaRPr lang="en-US" dirty="0"/>
          </a:p>
          <a:p>
            <a:r>
              <a:rPr lang="en-US" dirty="0"/>
              <a:t>You should know here that internal triggers are more powerful than external triggers, because they imply a habitual nature. In other words, our product, e.g., a </a:t>
            </a:r>
            <a:r>
              <a:rPr lang="en-US" dirty="0" err="1"/>
              <a:t>smartband</a:t>
            </a:r>
            <a:r>
              <a:rPr lang="en-US" dirty="0"/>
              <a:t>, is so tightly coupled with the user’s reality that he or she does not even </a:t>
            </a:r>
            <a:r>
              <a:rPr lang="en-US" dirty="0" err="1"/>
              <a:t>realise</a:t>
            </a:r>
            <a:r>
              <a:rPr lang="en-US" dirty="0"/>
              <a:t> the reasons behind the usage of the product. </a:t>
            </a:r>
          </a:p>
          <a:p>
            <a:endParaRPr lang="en-US" dirty="0"/>
          </a:p>
          <a:p>
            <a:r>
              <a:rPr lang="en-US" dirty="0"/>
              <a:t>Of course persuasive technology is one form of manipulation and that’s why further on we’ll discuss about the ethics of it all.</a:t>
            </a:r>
          </a:p>
        </p:txBody>
      </p:sp>
      <p:sp>
        <p:nvSpPr>
          <p:cNvPr id="4" name="Slide Number Placeholder 3"/>
          <p:cNvSpPr>
            <a:spLocks noGrp="1"/>
          </p:cNvSpPr>
          <p:nvPr>
            <p:ph type="sldNum" sz="quarter" idx="5"/>
          </p:nvPr>
        </p:nvSpPr>
        <p:spPr/>
        <p:txBody>
          <a:bodyPr/>
          <a:lstStyle/>
          <a:p>
            <a:fld id="{91978F39-B672-49C6-AC08-AEDEA141439B}" type="slidenum">
              <a:rPr lang="en-US" smtClean="0"/>
              <a:t>11</a:t>
            </a:fld>
            <a:endParaRPr lang="en-US"/>
          </a:p>
        </p:txBody>
      </p:sp>
    </p:spTree>
    <p:extLst>
      <p:ext uri="{BB962C8B-B14F-4D97-AF65-F5344CB8AC3E}">
        <p14:creationId xmlns:p14="http://schemas.microsoft.com/office/powerpoint/2010/main" val="54791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do we know the internal triggers of wearable users? And if yes, how can we reinforce a connection between these triggers and the use of our product? </a:t>
            </a:r>
          </a:p>
          <a:p>
            <a:endParaRPr lang="en-US" dirty="0"/>
          </a:p>
          <a:p>
            <a:r>
              <a:rPr lang="en-US" dirty="0"/>
              <a:t>Is it guilt of being inactive? Is it fear of the dangers of inactivity? We won’t discuss it further now, but if you’d like to know which are the internal triggers that drive your customers you may want to check out the “Five Whys” technique developed by </a:t>
            </a:r>
            <a:r>
              <a:rPr lang="en-US" dirty="0" err="1"/>
              <a:t>Sakichi</a:t>
            </a:r>
            <a:r>
              <a:rPr lang="en-US" dirty="0"/>
              <a:t> Toyoda, the </a:t>
            </a:r>
            <a:r>
              <a:rPr lang="en-US" i="1" dirty="0"/>
              <a:t>Japanese</a:t>
            </a:r>
            <a:r>
              <a:rPr lang="en-US" dirty="0"/>
              <a:t> inventor, and founder of Toyota Industries in the 1930s</a:t>
            </a:r>
          </a:p>
        </p:txBody>
      </p:sp>
      <p:sp>
        <p:nvSpPr>
          <p:cNvPr id="4" name="Slide Number Placeholder 3"/>
          <p:cNvSpPr>
            <a:spLocks noGrp="1"/>
          </p:cNvSpPr>
          <p:nvPr>
            <p:ph type="sldNum" sz="quarter" idx="5"/>
          </p:nvPr>
        </p:nvSpPr>
        <p:spPr/>
        <p:txBody>
          <a:bodyPr/>
          <a:lstStyle/>
          <a:p>
            <a:fld id="{91978F39-B672-49C6-AC08-AEDEA141439B}" type="slidenum">
              <a:rPr lang="en-US" smtClean="0"/>
              <a:t>12</a:t>
            </a:fld>
            <a:endParaRPr lang="en-US"/>
          </a:p>
        </p:txBody>
      </p:sp>
    </p:spTree>
    <p:extLst>
      <p:ext uri="{BB962C8B-B14F-4D97-AF65-F5344CB8AC3E}">
        <p14:creationId xmlns:p14="http://schemas.microsoft.com/office/powerpoint/2010/main" val="132918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successful products their core action is extremely simple. For Facebook and Instagram it’s wall scrolling, for Google is search, for YouTube it’s play.</a:t>
            </a:r>
          </a:p>
          <a:p>
            <a:endParaRPr lang="en-US" dirty="0"/>
          </a:p>
          <a:p>
            <a:r>
              <a:rPr lang="en-US" dirty="0"/>
              <a:t>For wearables I’d say it is the action of checking for performance feedback. There is an element of surprise there which works well with our brain’s reward system as we’ll see later. However, there are more complicated actions to be performed as well, such us friend invitations and manual activity logging. However, the more complicated an action is, the higher ability and motivation it requires to perform.</a:t>
            </a:r>
          </a:p>
        </p:txBody>
      </p:sp>
      <p:sp>
        <p:nvSpPr>
          <p:cNvPr id="4" name="Slide Number Placeholder 3"/>
          <p:cNvSpPr>
            <a:spLocks noGrp="1"/>
          </p:cNvSpPr>
          <p:nvPr>
            <p:ph type="sldNum" sz="quarter" idx="5"/>
          </p:nvPr>
        </p:nvSpPr>
        <p:spPr/>
        <p:txBody>
          <a:bodyPr/>
          <a:lstStyle/>
          <a:p>
            <a:fld id="{91978F39-B672-49C6-AC08-AEDEA141439B}" type="slidenum">
              <a:rPr lang="en-US" smtClean="0"/>
              <a:t>14</a:t>
            </a:fld>
            <a:endParaRPr lang="en-US"/>
          </a:p>
        </p:txBody>
      </p:sp>
    </p:spTree>
    <p:extLst>
      <p:ext uri="{BB962C8B-B14F-4D97-AF65-F5344CB8AC3E}">
        <p14:creationId xmlns:p14="http://schemas.microsoft.com/office/powerpoint/2010/main" val="174241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Fogg Behavior Model (FBM) highlights three principal elements as the drivers of behavior. </a:t>
            </a:r>
          </a:p>
          <a:p>
            <a:r>
              <a:rPr lang="en-US" dirty="0"/>
              <a:t>This framework has been widely applied and proven to be valid in multiple situations.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behavior to occur we need 3 elements coming together at one moment.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Motivation; People have to be sufficiently motivated to want to change their behavior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Ability; People must have the ability to perform the target behavior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Prompt; There needs to be a prompt/trigger (internal or external) or prompt to encourage the adopt a certain behavior </a:t>
            </a:r>
            <a:r>
              <a:rPr lang="en-US" dirty="0" err="1"/>
              <a:t>behavior</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Let’s say we have a wearable paired with a mobile app that recommends training schedules to users. A prompt to exercise would fail unless the user shows a medium to high level of motivation; namely they must want to do it. That is because exercise is not an easy task to do, like simple scrolling. On the contrary it requires substantial effort from the user. Thus, the user needs to be sufficiently motivated for a prompt to succeed.</a:t>
            </a:r>
          </a:p>
        </p:txBody>
      </p:sp>
      <p:sp>
        <p:nvSpPr>
          <p:cNvPr id="4" name="Slide Number Placeholder 3"/>
          <p:cNvSpPr>
            <a:spLocks noGrp="1"/>
          </p:cNvSpPr>
          <p:nvPr>
            <p:ph type="sldNum" sz="quarter" idx="5"/>
          </p:nvPr>
        </p:nvSpPr>
        <p:spPr/>
        <p:txBody>
          <a:bodyPr/>
          <a:lstStyle/>
          <a:p>
            <a:fld id="{91978F39-B672-49C6-AC08-AEDEA141439B}" type="slidenum">
              <a:rPr lang="en-US" smtClean="0"/>
              <a:t>15</a:t>
            </a:fld>
            <a:endParaRPr lang="en-US"/>
          </a:p>
        </p:txBody>
      </p:sp>
    </p:spTree>
    <p:extLst>
      <p:ext uri="{BB962C8B-B14F-4D97-AF65-F5344CB8AC3E}">
        <p14:creationId xmlns:p14="http://schemas.microsoft.com/office/powerpoint/2010/main" val="3019013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95000">
              <a:srgbClr val="22398A">
                <a:alpha val="80000"/>
              </a:srgbClr>
            </a:gs>
            <a:gs pos="0">
              <a:srgbClr val="FF984E">
                <a:alpha val="80000"/>
              </a:srgbClr>
            </a:gs>
          </a:gsLst>
          <a:lin ang="75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 r="27056"/>
          <a:stretch/>
        </p:blipFill>
        <p:spPr>
          <a:xfrm>
            <a:off x="294481" y="28353"/>
            <a:ext cx="8849520" cy="6858000"/>
          </a:xfrm>
          <a:prstGeom prst="rect">
            <a:avLst/>
          </a:prstGeom>
        </p:spPr>
      </p:pic>
      <p:sp>
        <p:nvSpPr>
          <p:cNvPr id="2" name="Title 1"/>
          <p:cNvSpPr>
            <a:spLocks noGrp="1"/>
          </p:cNvSpPr>
          <p:nvPr>
            <p:ph type="ctrTitle"/>
          </p:nvPr>
        </p:nvSpPr>
        <p:spPr>
          <a:xfrm>
            <a:off x="0" y="4805130"/>
            <a:ext cx="9144000" cy="988472"/>
          </a:xfrm>
          <a:solidFill>
            <a:schemeClr val="tx2">
              <a:lumMod val="75000"/>
              <a:alpha val="80000"/>
            </a:schemeClr>
          </a:solidFill>
        </p:spPr>
        <p:txBody>
          <a:bodyPr lIns="432000" tIns="288000" rIns="432000" bIns="252000" anchor="ctr">
            <a:normAutofit/>
          </a:bodyPr>
          <a:lstStyle>
            <a:lvl1pPr algn="ctr">
              <a:defRPr sz="3200" cap="all"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915751"/>
            <a:ext cx="9144000" cy="785921"/>
          </a:xfrm>
          <a:noFill/>
          <a:ln>
            <a:noFill/>
          </a:ln>
        </p:spPr>
        <p:txBody>
          <a:bodyPr lIns="432000" tIns="252000" rIns="432000" bIns="25200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5925" y="391150"/>
            <a:ext cx="1097901" cy="341331"/>
          </a:xfrm>
          <a:prstGeom prst="rect">
            <a:avLst/>
          </a:prstGeom>
        </p:spPr>
      </p:pic>
      <p:sp>
        <p:nvSpPr>
          <p:cNvPr id="23" name="TextBox 22"/>
          <p:cNvSpPr txBox="1"/>
          <p:nvPr userDrawn="1"/>
        </p:nvSpPr>
        <p:spPr>
          <a:xfrm>
            <a:off x="294481" y="2736503"/>
            <a:ext cx="3519054" cy="1384995"/>
          </a:xfrm>
          <a:prstGeom prst="rect">
            <a:avLst/>
          </a:prstGeom>
          <a:noFill/>
        </p:spPr>
        <p:txBody>
          <a:bodyPr wrap="square" rtlCol="0">
            <a:spAutoFit/>
          </a:bodyPr>
          <a:lstStyle/>
          <a:p>
            <a:r>
              <a:rPr lang="en-US" sz="2800" b="1" dirty="0">
                <a:solidFill>
                  <a:schemeClr val="bg1">
                    <a:lumMod val="95000"/>
                  </a:schemeClr>
                </a:solidFill>
                <a:latin typeface="+mj-lt"/>
              </a:rPr>
              <a:t>Real-time</a:t>
            </a:r>
          </a:p>
          <a:p>
            <a:r>
              <a:rPr lang="en-US" sz="2800" b="1" dirty="0">
                <a:solidFill>
                  <a:schemeClr val="bg1">
                    <a:lumMod val="95000"/>
                  </a:schemeClr>
                </a:solidFill>
                <a:latin typeface="+mj-lt"/>
              </a:rPr>
              <a:t>Analytics</a:t>
            </a:r>
            <a:r>
              <a:rPr lang="en-US" sz="2800" b="1" baseline="0" dirty="0">
                <a:solidFill>
                  <a:schemeClr val="bg1">
                    <a:lumMod val="95000"/>
                  </a:schemeClr>
                </a:solidFill>
                <a:latin typeface="+mj-lt"/>
              </a:rPr>
              <a:t> for</a:t>
            </a:r>
          </a:p>
          <a:p>
            <a:r>
              <a:rPr lang="en-US" sz="2800" b="1" baseline="0" dirty="0">
                <a:solidFill>
                  <a:schemeClr val="bg1">
                    <a:lumMod val="95000"/>
                  </a:schemeClr>
                </a:solidFill>
                <a:latin typeface="+mj-lt"/>
              </a:rPr>
              <a:t>Internet of Sports</a:t>
            </a:r>
            <a:endParaRPr lang="en-US" sz="2800" b="1" dirty="0">
              <a:solidFill>
                <a:schemeClr val="bg1">
                  <a:lumMod val="95000"/>
                </a:schemeClr>
              </a:solidFill>
              <a:latin typeface="+mj-lt"/>
            </a:endParaRPr>
          </a:p>
        </p:txBody>
      </p:sp>
      <p:sp>
        <p:nvSpPr>
          <p:cNvPr id="26" name="TextBox 25"/>
          <p:cNvSpPr txBox="1"/>
          <p:nvPr userDrawn="1"/>
        </p:nvSpPr>
        <p:spPr>
          <a:xfrm>
            <a:off x="469925" y="4156067"/>
            <a:ext cx="3519054" cy="307777"/>
          </a:xfrm>
          <a:prstGeom prst="rect">
            <a:avLst/>
          </a:prstGeom>
          <a:noFill/>
        </p:spPr>
        <p:txBody>
          <a:bodyPr wrap="square" rtlCol="0">
            <a:spAutoFit/>
          </a:bodyPr>
          <a:lstStyle/>
          <a:p>
            <a:r>
              <a:rPr lang="en-US" sz="1400" b="1" i="1" dirty="0">
                <a:solidFill>
                  <a:schemeClr val="bg1">
                    <a:lumMod val="95000"/>
                  </a:schemeClr>
                </a:solidFill>
                <a:latin typeface="+mn-lt"/>
              </a:rPr>
              <a:t>Marie Curie European Training Network</a:t>
            </a:r>
          </a:p>
        </p:txBody>
      </p:sp>
      <p:sp>
        <p:nvSpPr>
          <p:cNvPr id="27" name="Rectangle 26"/>
          <p:cNvSpPr/>
          <p:nvPr userDrawn="1"/>
        </p:nvSpPr>
        <p:spPr>
          <a:xfrm>
            <a:off x="415925" y="4156067"/>
            <a:ext cx="54000" cy="307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142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51E4EB5-CDFB-4CD6-8699-1F8038A9BF27}" type="slidenum">
              <a:rPr lang="en-US" smtClean="0"/>
              <a:t>‹#›</a:t>
            </a:fld>
            <a:endParaRPr lang="en-US"/>
          </a:p>
        </p:txBody>
      </p:sp>
    </p:spTree>
    <p:extLst>
      <p:ext uri="{BB962C8B-B14F-4D97-AF65-F5344CB8AC3E}">
        <p14:creationId xmlns:p14="http://schemas.microsoft.com/office/powerpoint/2010/main" val="1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
            <a:ext cx="8610600" cy="3415145"/>
          </a:xfrm>
          <a:solidFill>
            <a:schemeClr val="bg2"/>
          </a:solidFill>
        </p:spPr>
        <p:txBody>
          <a:bodyPr anchor="b">
            <a:normAutofit/>
          </a:bodyPr>
          <a:lstStyle>
            <a:lvl1pPr>
              <a:defRPr sz="36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533400" y="3415144"/>
            <a:ext cx="8610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51E4EB5-CDFB-4CD6-8699-1F8038A9BF27}" type="slidenum">
              <a:rPr lang="en-US" smtClean="0"/>
              <a:t>‹#›</a:t>
            </a:fld>
            <a:endParaRPr lang="en-US"/>
          </a:p>
        </p:txBody>
      </p:sp>
      <p:sp>
        <p:nvSpPr>
          <p:cNvPr id="7" name="Rectangle 6"/>
          <p:cNvSpPr/>
          <p:nvPr userDrawn="1"/>
        </p:nvSpPr>
        <p:spPr>
          <a:xfrm>
            <a:off x="1" y="0"/>
            <a:ext cx="5333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ectangle 10"/>
          <p:cNvSpPr/>
          <p:nvPr userDrawn="1"/>
        </p:nvSpPr>
        <p:spPr>
          <a:xfrm>
            <a:off x="0" y="0"/>
            <a:ext cx="1731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2063226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79417"/>
            <a:ext cx="4514850" cy="5355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879417"/>
            <a:ext cx="4514850" cy="5355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51E4EB5-CDFB-4CD6-8699-1F8038A9BF27}" type="slidenum">
              <a:rPr lang="en-US" smtClean="0"/>
              <a:t>‹#›</a:t>
            </a:fld>
            <a:endParaRPr lang="en-US"/>
          </a:p>
        </p:txBody>
      </p:sp>
    </p:spTree>
    <p:extLst>
      <p:ext uri="{BB962C8B-B14F-4D97-AF65-F5344CB8AC3E}">
        <p14:creationId xmlns:p14="http://schemas.microsoft.com/office/powerpoint/2010/main" val="326009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051E4EB5-CDFB-4CD6-8699-1F8038A9BF27}" type="slidenum">
              <a:rPr lang="en-US" smtClean="0"/>
              <a:t>‹#›</a:t>
            </a:fld>
            <a:endParaRPr lang="en-US"/>
          </a:p>
        </p:txBody>
      </p:sp>
    </p:spTree>
    <p:extLst>
      <p:ext uri="{BB962C8B-B14F-4D97-AF65-F5344CB8AC3E}">
        <p14:creationId xmlns:p14="http://schemas.microsoft.com/office/powerpoint/2010/main" val="9296580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4" name="Slide Number Placeholder 3"/>
          <p:cNvSpPr>
            <a:spLocks noGrp="1"/>
          </p:cNvSpPr>
          <p:nvPr>
            <p:ph type="sldNum" sz="quarter" idx="12"/>
          </p:nvPr>
        </p:nvSpPr>
        <p:spPr/>
        <p:txBody>
          <a:bodyPr/>
          <a:lstStyle/>
          <a:p>
            <a:fld id="{051E4EB5-CDFB-4CD6-8699-1F8038A9BF27}" type="slidenum">
              <a:rPr lang="en-US" smtClean="0"/>
              <a:t>‹#›</a:t>
            </a:fld>
            <a:endParaRPr lang="en-US"/>
          </a:p>
        </p:txBody>
      </p:sp>
    </p:spTree>
    <p:extLst>
      <p:ext uri="{BB962C8B-B14F-4D97-AF65-F5344CB8AC3E}">
        <p14:creationId xmlns:p14="http://schemas.microsoft.com/office/powerpoint/2010/main" val="1856255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69423"/>
          </a:xfrm>
          <a:prstGeom prst="rect">
            <a:avLst/>
          </a:prstGeom>
          <a:solidFill>
            <a:schemeClr val="tx2"/>
          </a:solidFill>
        </p:spPr>
        <p:txBody>
          <a:bodyPr vert="horz" lIns="288000" tIns="288000" rIns="288000" bIns="288000" rtlCol="0" anchor="ctr">
            <a:normAutofit/>
          </a:bodyPr>
          <a:lstStyle/>
          <a:p>
            <a:r>
              <a:rPr lang="en-US" dirty="0"/>
              <a:t>Click to edit Master title style</a:t>
            </a:r>
          </a:p>
        </p:txBody>
      </p:sp>
      <p:sp>
        <p:nvSpPr>
          <p:cNvPr id="3" name="Text Placeholder 2"/>
          <p:cNvSpPr>
            <a:spLocks noGrp="1"/>
          </p:cNvSpPr>
          <p:nvPr>
            <p:ph type="body" idx="1"/>
          </p:nvPr>
        </p:nvSpPr>
        <p:spPr>
          <a:xfrm>
            <a:off x="0" y="969423"/>
            <a:ext cx="9144000" cy="5319617"/>
          </a:xfrm>
          <a:prstGeom prst="rect">
            <a:avLst/>
          </a:prstGeom>
        </p:spPr>
        <p:txBody>
          <a:bodyPr vert="horz" lIns="288000" tIns="288000" rIns="288000" bIns="288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57434" y="6356351"/>
            <a:ext cx="7266566" cy="360000"/>
          </a:xfrm>
          <a:prstGeom prst="rect">
            <a:avLst/>
          </a:prstGeom>
        </p:spPr>
        <p:txBody>
          <a:bodyPr vert="horz" lIns="91440" tIns="45720" rIns="91440" bIns="45720" rtlCol="0" anchor="ctr"/>
          <a:lstStyle>
            <a:lvl1pPr algn="ctr">
              <a:defRPr sz="1400" b="1">
                <a:solidFill>
                  <a:schemeClr val="tx1">
                    <a:tint val="75000"/>
                  </a:schemeClr>
                </a:solidFill>
              </a:defRPr>
            </a:lvl1pPr>
          </a:lstStyle>
          <a:p>
            <a:r>
              <a:rPr lang="en-GB" dirty="0"/>
              <a:t>Sustained User Engagement RAIS Seminar - July 2</a:t>
            </a:r>
            <a:r>
              <a:rPr lang="en-GB" baseline="30000" dirty="0"/>
              <a:t>nd</a:t>
            </a:r>
            <a:r>
              <a:rPr lang="en-GB" dirty="0"/>
              <a:t>, 2020 </a:t>
            </a:r>
            <a:endParaRPr lang="en-US" dirty="0"/>
          </a:p>
        </p:txBody>
      </p:sp>
      <p:sp>
        <p:nvSpPr>
          <p:cNvPr id="6" name="Slide Number Placeholder 5"/>
          <p:cNvSpPr>
            <a:spLocks noGrp="1"/>
          </p:cNvSpPr>
          <p:nvPr>
            <p:ph type="sldNum" sz="quarter" idx="4"/>
          </p:nvPr>
        </p:nvSpPr>
        <p:spPr>
          <a:xfrm>
            <a:off x="8424000" y="6356351"/>
            <a:ext cx="720000" cy="360000"/>
          </a:xfrm>
          <a:prstGeom prst="rect">
            <a:avLst/>
          </a:prstGeom>
          <a:solidFill>
            <a:schemeClr val="accent2"/>
          </a:solidFill>
        </p:spPr>
        <p:txBody>
          <a:bodyPr vert="horz" lIns="91440" tIns="45720" rIns="91440" bIns="45720" rtlCol="0" anchor="ctr"/>
          <a:lstStyle>
            <a:lvl1pPr>
              <a:defRPr lang="en-US" sz="1200" smtClean="0">
                <a:solidFill>
                  <a:schemeClr val="bg1"/>
                </a:solidFill>
              </a:defRPr>
            </a:lvl1pPr>
          </a:lstStyle>
          <a:p>
            <a:pPr algn="r"/>
            <a:fld id="{051E4EB5-CDFB-4CD6-8699-1F8038A9BF27}" type="slidenum">
              <a:rPr lang="en-US" smtClean="0"/>
              <a:pPr algn="r"/>
              <a:t>‹#›</a:t>
            </a:fld>
            <a:endParaRPr lang="en-US" dirty="0"/>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4801" y="6412482"/>
            <a:ext cx="804143" cy="250002"/>
          </a:xfrm>
          <a:prstGeom prst="rect">
            <a:avLst/>
          </a:prstGeom>
        </p:spPr>
      </p:pic>
    </p:spTree>
    <p:extLst>
      <p:ext uri="{BB962C8B-B14F-4D97-AF65-F5344CB8AC3E}">
        <p14:creationId xmlns:p14="http://schemas.microsoft.com/office/powerpoint/2010/main" val="325645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hf hdr="0" dt="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7.png"/><Relationship Id="rId3" Type="http://schemas.openxmlformats.org/officeDocument/2006/relationships/hyperlink" Target="https://iconscout.com/" TargetMode="Externa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hyperlink" Target="https://thenounproject.com/" TargetMode="External"/><Relationship Id="rId10" Type="http://schemas.openxmlformats.org/officeDocument/2006/relationships/image" Target="../media/image24.png"/><Relationship Id="rId4" Type="http://schemas.openxmlformats.org/officeDocument/2006/relationships/hyperlink" Target="https://www.iconfinder.com/" TargetMode="Externa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8.jpeg"/><Relationship Id="rId7" Type="http://schemas.openxmlformats.org/officeDocument/2006/relationships/hyperlink" Target="https://community.fitbi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blog.fitbit.com/" TargetMode="External"/><Relationship Id="rId5" Type="http://schemas.openxmlformats.org/officeDocument/2006/relationships/hyperlink" Target="https://osxdaily.com/" TargetMode="External"/><Relationship Id="rId10"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klipfolio.com/blog/implementing-okrs-better-and-fast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36.pn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67.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1.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42.png"/><Relationship Id="rId14" Type="http://schemas.openxmlformats.org/officeDocument/2006/relationships/image" Target="../media/image69.sv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www.slideshare.net/GoAtlassian/hooked-how-to-build-habitforming-products-nir-eyal" TargetMode="Externa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dribbble.com/shots/3918510-Customer-Engagem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slideshare.net/GoAtlassian/hooked-how-to-build-habitforming-products-nir-eyal" TargetMode="Externa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hyperlink" Target="https://www.pinterest.com/pin/214413632235794356/" TargetMode="External"/><Relationship Id="rId13" Type="http://schemas.openxmlformats.org/officeDocument/2006/relationships/image" Target="../media/image80.svg"/><Relationship Id="rId3" Type="http://schemas.openxmlformats.org/officeDocument/2006/relationships/image" Target="../media/image49.png"/><Relationship Id="rId7" Type="http://schemas.openxmlformats.org/officeDocument/2006/relationships/image" Target="../media/image50.png"/><Relationship Id="rId12" Type="http://schemas.openxmlformats.org/officeDocument/2006/relationships/image" Target="../media/image52.png"/><Relationship Id="rId17" Type="http://schemas.openxmlformats.org/officeDocument/2006/relationships/image" Target="../media/image84.svg"/><Relationship Id="rId2" Type="http://schemas.openxmlformats.org/officeDocument/2006/relationships/notesSlide" Target="../notesSlides/notesSlide15.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78.svg"/><Relationship Id="rId5" Type="http://schemas.openxmlformats.org/officeDocument/2006/relationships/image" Target="../media/image22.png"/><Relationship Id="rId15" Type="http://schemas.openxmlformats.org/officeDocument/2006/relationships/image" Target="../media/image82.svg"/><Relationship Id="rId10" Type="http://schemas.openxmlformats.org/officeDocument/2006/relationships/image" Target="../media/image51.png"/><Relationship Id="rId4" Type="http://schemas.microsoft.com/office/2007/relationships/hdphoto" Target="../media/hdphoto5.wdp"/><Relationship Id="rId9" Type="http://schemas.openxmlformats.org/officeDocument/2006/relationships/hyperlink" Target="https://blog.fitbit.com/fitbit-personal-goal-setting-announcement/" TargetMode="External"/><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medium.com/@yesm.sahn/learn-the-best-design-practices-applied-by-the-biggest-e-commerce-web-sites-f48d20b37361"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57.png"/><Relationship Id="rId4" Type="http://schemas.openxmlformats.org/officeDocument/2006/relationships/image" Target="../media/image87.svg"/></Relationships>
</file>

<file path=ppt/slides/_rels/slide32.xml.rels><?xml version="1.0" encoding="UTF-8" standalone="yes"?>
<Relationships xmlns="http://schemas.openxmlformats.org/package/2006/relationships"><Relationship Id="rId3" Type="http://schemas.openxmlformats.org/officeDocument/2006/relationships/hyperlink" Target="https://fdocuments.in/document/www-tutorial2013-userengagement.html"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65.png"/><Relationship Id="rId17" Type="http://schemas.openxmlformats.org/officeDocument/2006/relationships/image" Target="../media/image108.svg"/><Relationship Id="rId2" Type="http://schemas.openxmlformats.org/officeDocument/2006/relationships/image" Target="../media/image60.png"/><Relationship Id="rId16"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100.svg"/><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www.forbes.com/sites/nireyal/2012/07/02/the-art-of-manipulation/#2a2749785009"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rockhealth.com/deconstructing-fitbit-s-1/" TargetMode="External"/><Relationship Id="rId2" Type="http://schemas.openxmlformats.org/officeDocument/2006/relationships/hyperlink" Target="https://medium.com/@endeavourprtnrs/inside-wearable-how-the-science-of-human-behavior-change-offers-the-secret-to-long-term-engagement-a15b3c7d4cf3" TargetMode="External"/><Relationship Id="rId1" Type="http://schemas.openxmlformats.org/officeDocument/2006/relationships/slideLayout" Target="../slideLayouts/slideLayout2.xml"/><Relationship Id="rId6" Type="http://schemas.openxmlformats.org/officeDocument/2006/relationships/hyperlink" Target="https://en.wikipedia.org/wiki/Five_whys" TargetMode="External"/><Relationship Id="rId5" Type="http://schemas.openxmlformats.org/officeDocument/2006/relationships/hyperlink" Target="https://www.emarketer.com/content/wearables-2019" TargetMode="External"/><Relationship Id="rId4" Type="http://schemas.openxmlformats.org/officeDocument/2006/relationships/hyperlink" Target="https://www.pewresearch.org/fact-tank/2020/01/09/about-one-in-five-americans-use-a-smart-watch-or-fitness-tracker/"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hyperlink" Target="https://www.gainsight.com/resource/thank-you-executive-guide-churn/" TargetMode="External"/><Relationship Id="rId2" Type="http://schemas.openxmlformats.org/officeDocument/2006/relationships/image" Target="../media/image5.gi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rais-itn.e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hyperlink" Target="https://towardsdatascience.com/how-do-you-measure-if-your-customer-churn-predictive-model-is-good-187a49a9eee3"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 Id="rId9" Type="http://schemas.openxmlformats.org/officeDocument/2006/relationships/hyperlink" Target="https://www.intelligenthq.com/increase-user-engagemen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alexandercowan.com/the-hook-framewor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SUSTAINED USER ENGAGEMENT</a:t>
            </a:r>
          </a:p>
        </p:txBody>
      </p:sp>
      <p:sp>
        <p:nvSpPr>
          <p:cNvPr id="3" name="Subtitle 2"/>
          <p:cNvSpPr>
            <a:spLocks noGrp="1"/>
          </p:cNvSpPr>
          <p:nvPr>
            <p:ph type="subTitle" idx="1"/>
          </p:nvPr>
        </p:nvSpPr>
        <p:spPr/>
        <p:txBody>
          <a:bodyPr>
            <a:normAutofit/>
          </a:bodyPr>
          <a:lstStyle/>
          <a:p>
            <a:r>
              <a:rPr lang="en-US" dirty="0"/>
              <a:t>Sofia Yfantidou (ESR14), Aristotle University of Thessaloniki (AUTH)</a:t>
            </a:r>
          </a:p>
        </p:txBody>
      </p:sp>
    </p:spTree>
    <p:extLst>
      <p:ext uri="{BB962C8B-B14F-4D97-AF65-F5344CB8AC3E}">
        <p14:creationId xmlns:p14="http://schemas.microsoft.com/office/powerpoint/2010/main" val="2838969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EA55C4-425B-4A6E-BDBD-89022C97C560}"/>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87974F83-5928-4FE4-B354-3A42D6DF58C6}"/>
              </a:ext>
            </a:extLst>
          </p:cNvPr>
          <p:cNvSpPr>
            <a:spLocks noGrp="1"/>
          </p:cNvSpPr>
          <p:nvPr>
            <p:ph type="title"/>
          </p:nvPr>
        </p:nvSpPr>
        <p:spPr/>
        <p:txBody>
          <a:bodyPr/>
          <a:lstStyle/>
          <a:p>
            <a:r>
              <a:rPr lang="en-US" dirty="0"/>
              <a:t>The Hook Model: Trigger</a:t>
            </a:r>
          </a:p>
        </p:txBody>
      </p:sp>
      <p:sp>
        <p:nvSpPr>
          <p:cNvPr id="4" name="Slide Number Placeholder 3">
            <a:extLst>
              <a:ext uri="{FF2B5EF4-FFF2-40B4-BE49-F238E27FC236}">
                <a16:creationId xmlns:a16="http://schemas.microsoft.com/office/drawing/2014/main" id="{CADD475D-A535-47A9-9A26-9F12FE68097D}"/>
              </a:ext>
            </a:extLst>
          </p:cNvPr>
          <p:cNvSpPr>
            <a:spLocks noGrp="1"/>
          </p:cNvSpPr>
          <p:nvPr>
            <p:ph type="sldNum" sz="quarter" idx="12"/>
          </p:nvPr>
        </p:nvSpPr>
        <p:spPr/>
        <p:txBody>
          <a:bodyPr/>
          <a:lstStyle/>
          <a:p>
            <a:fld id="{051E4EB5-CDFB-4CD6-8699-1F8038A9BF27}" type="slidenum">
              <a:rPr lang="en-US" smtClean="0"/>
              <a:t>10</a:t>
            </a:fld>
            <a:endParaRPr lang="en-US"/>
          </a:p>
        </p:txBody>
      </p:sp>
      <p:pic>
        <p:nvPicPr>
          <p:cNvPr id="5" name="Picture 4" descr="A screenshot of a cell phone&#10;&#10;Description automatically generated">
            <a:extLst>
              <a:ext uri="{FF2B5EF4-FFF2-40B4-BE49-F238E27FC236}">
                <a16:creationId xmlns:a16="http://schemas.microsoft.com/office/drawing/2014/main" id="{984D3E48-5CDD-4001-BD41-E3AF72DA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17" y="1200674"/>
            <a:ext cx="4267200" cy="4924425"/>
          </a:xfrm>
          <a:prstGeom prst="rect">
            <a:avLst/>
          </a:prstGeom>
        </p:spPr>
      </p:pic>
      <p:sp>
        <p:nvSpPr>
          <p:cNvPr id="6" name="Rectangle 5">
            <a:extLst>
              <a:ext uri="{FF2B5EF4-FFF2-40B4-BE49-F238E27FC236}">
                <a16:creationId xmlns:a16="http://schemas.microsoft.com/office/drawing/2014/main" id="{BE6F4C62-CEA0-48DC-872F-4BDAEB9D820D}"/>
              </a:ext>
            </a:extLst>
          </p:cNvPr>
          <p:cNvSpPr/>
          <p:nvPr/>
        </p:nvSpPr>
        <p:spPr>
          <a:xfrm>
            <a:off x="2743200" y="2057400"/>
            <a:ext cx="2137410" cy="204597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31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20458B-AD7B-49CE-8977-8A8AFC232A06}"/>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67B2FEB3-B5CA-40A2-ACD2-6F3B7BD80DBC}"/>
              </a:ext>
            </a:extLst>
          </p:cNvPr>
          <p:cNvSpPr>
            <a:spLocks noGrp="1"/>
          </p:cNvSpPr>
          <p:nvPr>
            <p:ph type="title"/>
          </p:nvPr>
        </p:nvSpPr>
        <p:spPr/>
        <p:txBody>
          <a:bodyPr/>
          <a:lstStyle/>
          <a:p>
            <a:r>
              <a:rPr lang="en-US" dirty="0"/>
              <a:t>Trigger: Types of Triggers</a:t>
            </a:r>
          </a:p>
        </p:txBody>
      </p:sp>
      <p:sp>
        <p:nvSpPr>
          <p:cNvPr id="6" name="Slide Number Placeholder 5">
            <a:extLst>
              <a:ext uri="{FF2B5EF4-FFF2-40B4-BE49-F238E27FC236}">
                <a16:creationId xmlns:a16="http://schemas.microsoft.com/office/drawing/2014/main" id="{0578B997-E53D-4538-9466-D3BFD566EA50}"/>
              </a:ext>
            </a:extLst>
          </p:cNvPr>
          <p:cNvSpPr>
            <a:spLocks noGrp="1"/>
          </p:cNvSpPr>
          <p:nvPr>
            <p:ph type="sldNum" sz="quarter" idx="12"/>
          </p:nvPr>
        </p:nvSpPr>
        <p:spPr/>
        <p:txBody>
          <a:bodyPr/>
          <a:lstStyle/>
          <a:p>
            <a:fld id="{051E4EB5-CDFB-4CD6-8699-1F8038A9BF27}" type="slidenum">
              <a:rPr lang="en-US" smtClean="0"/>
              <a:t>11</a:t>
            </a:fld>
            <a:endParaRPr lang="en-US"/>
          </a:p>
        </p:txBody>
      </p:sp>
      <p:sp>
        <p:nvSpPr>
          <p:cNvPr id="7" name="TextBox 6">
            <a:extLst>
              <a:ext uri="{FF2B5EF4-FFF2-40B4-BE49-F238E27FC236}">
                <a16:creationId xmlns:a16="http://schemas.microsoft.com/office/drawing/2014/main" id="{11D33548-78E1-439A-B808-3A47696DC62F}"/>
              </a:ext>
            </a:extLst>
          </p:cNvPr>
          <p:cNvSpPr txBox="1"/>
          <p:nvPr/>
        </p:nvSpPr>
        <p:spPr>
          <a:xfrm>
            <a:off x="2972254" y="1311600"/>
            <a:ext cx="3634328" cy="369332"/>
          </a:xfrm>
          <a:prstGeom prst="rect">
            <a:avLst/>
          </a:prstGeom>
          <a:noFill/>
        </p:spPr>
        <p:txBody>
          <a:bodyPr wrap="none" rtlCol="0">
            <a:spAutoFit/>
          </a:bodyPr>
          <a:lstStyle/>
          <a:p>
            <a:r>
              <a:rPr lang="en-US" b="1" dirty="0">
                <a:solidFill>
                  <a:srgbClr val="3C4858"/>
                </a:solidFill>
              </a:rPr>
              <a:t>There are two types of triggers:</a:t>
            </a:r>
          </a:p>
        </p:txBody>
      </p:sp>
      <p:pic>
        <p:nvPicPr>
          <p:cNvPr id="12" name="Graphic 11" descr="Phone Vibration">
            <a:extLst>
              <a:ext uri="{FF2B5EF4-FFF2-40B4-BE49-F238E27FC236}">
                <a16:creationId xmlns:a16="http://schemas.microsoft.com/office/drawing/2014/main" id="{D410C6AD-2342-4222-8454-E4F12AB883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00234" y="1969267"/>
            <a:ext cx="914400" cy="914400"/>
          </a:xfrm>
          <a:prstGeom prst="rect">
            <a:avLst/>
          </a:prstGeom>
        </p:spPr>
      </p:pic>
      <p:pic>
        <p:nvPicPr>
          <p:cNvPr id="14" name="Graphic 13" descr="Right Brain">
            <a:extLst>
              <a:ext uri="{FF2B5EF4-FFF2-40B4-BE49-F238E27FC236}">
                <a16:creationId xmlns:a16="http://schemas.microsoft.com/office/drawing/2014/main" id="{B1D3D8EC-218B-4A39-B742-CB350BF909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790717" y="1969267"/>
            <a:ext cx="914400" cy="914400"/>
          </a:xfrm>
          <a:prstGeom prst="rect">
            <a:avLst/>
          </a:prstGeom>
        </p:spPr>
      </p:pic>
      <p:sp>
        <p:nvSpPr>
          <p:cNvPr id="15" name="TextBox 14">
            <a:extLst>
              <a:ext uri="{FF2B5EF4-FFF2-40B4-BE49-F238E27FC236}">
                <a16:creationId xmlns:a16="http://schemas.microsoft.com/office/drawing/2014/main" id="{46DA115E-B3E0-48F7-A6F9-3C5FBEB0D202}"/>
              </a:ext>
            </a:extLst>
          </p:cNvPr>
          <p:cNvSpPr txBox="1"/>
          <p:nvPr/>
        </p:nvSpPr>
        <p:spPr>
          <a:xfrm>
            <a:off x="1877082" y="2241801"/>
            <a:ext cx="2069862" cy="369332"/>
          </a:xfrm>
          <a:prstGeom prst="rect">
            <a:avLst/>
          </a:prstGeom>
          <a:noFill/>
        </p:spPr>
        <p:txBody>
          <a:bodyPr wrap="none" rtlCol="0">
            <a:spAutoFit/>
          </a:bodyPr>
          <a:lstStyle/>
          <a:p>
            <a:r>
              <a:rPr lang="en-US" b="1" dirty="0">
                <a:solidFill>
                  <a:srgbClr val="5962B9"/>
                </a:solidFill>
              </a:rPr>
              <a:t>External Triggers</a:t>
            </a:r>
          </a:p>
        </p:txBody>
      </p:sp>
      <p:sp>
        <p:nvSpPr>
          <p:cNvPr id="18" name="TextBox 17">
            <a:extLst>
              <a:ext uri="{FF2B5EF4-FFF2-40B4-BE49-F238E27FC236}">
                <a16:creationId xmlns:a16="http://schemas.microsoft.com/office/drawing/2014/main" id="{996757CC-96E4-4271-A999-BE0AF370C21F}"/>
              </a:ext>
            </a:extLst>
          </p:cNvPr>
          <p:cNvSpPr txBox="1"/>
          <p:nvPr/>
        </p:nvSpPr>
        <p:spPr>
          <a:xfrm>
            <a:off x="5972832" y="2241801"/>
            <a:ext cx="1992918" cy="369332"/>
          </a:xfrm>
          <a:prstGeom prst="rect">
            <a:avLst/>
          </a:prstGeom>
          <a:noFill/>
        </p:spPr>
        <p:txBody>
          <a:bodyPr wrap="none" rtlCol="0">
            <a:spAutoFit/>
          </a:bodyPr>
          <a:lstStyle/>
          <a:p>
            <a:r>
              <a:rPr lang="en-US" b="1" dirty="0">
                <a:solidFill>
                  <a:srgbClr val="5962B9"/>
                </a:solidFill>
              </a:rPr>
              <a:t>Internal Triggers</a:t>
            </a:r>
          </a:p>
        </p:txBody>
      </p:sp>
      <p:sp>
        <p:nvSpPr>
          <p:cNvPr id="19" name="TextBox 18">
            <a:extLst>
              <a:ext uri="{FF2B5EF4-FFF2-40B4-BE49-F238E27FC236}">
                <a16:creationId xmlns:a16="http://schemas.microsoft.com/office/drawing/2014/main" id="{E777904B-3A8E-41DC-95C1-1D449723A8EA}"/>
              </a:ext>
            </a:extLst>
          </p:cNvPr>
          <p:cNvSpPr txBox="1"/>
          <p:nvPr/>
        </p:nvSpPr>
        <p:spPr>
          <a:xfrm>
            <a:off x="700234" y="3293555"/>
            <a:ext cx="324671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C4858"/>
                </a:solidFill>
              </a:rPr>
              <a:t>E-mails</a:t>
            </a:r>
          </a:p>
          <a:p>
            <a:pPr marL="285750" indent="-285750">
              <a:buFont typeface="Arial" panose="020B0604020202020204" pitchFamily="34" charset="0"/>
              <a:buChar char="•"/>
            </a:pPr>
            <a:r>
              <a:rPr lang="en-US" dirty="0">
                <a:solidFill>
                  <a:srgbClr val="3C4858"/>
                </a:solidFill>
              </a:rPr>
              <a:t>Notifications</a:t>
            </a:r>
          </a:p>
          <a:p>
            <a:pPr marL="285750" indent="-285750">
              <a:buFont typeface="Arial" panose="020B0604020202020204" pitchFamily="34" charset="0"/>
              <a:buChar char="•"/>
            </a:pPr>
            <a:r>
              <a:rPr lang="en-US" dirty="0">
                <a:solidFill>
                  <a:srgbClr val="3C4858"/>
                </a:solidFill>
              </a:rPr>
              <a:t>Online ads</a:t>
            </a:r>
          </a:p>
          <a:p>
            <a:pPr marL="285750" indent="-285750">
              <a:buFont typeface="Arial" panose="020B0604020202020204" pitchFamily="34" charset="0"/>
              <a:buChar char="•"/>
            </a:pPr>
            <a:r>
              <a:rPr lang="en-US" dirty="0">
                <a:solidFill>
                  <a:srgbClr val="3C4858"/>
                </a:solidFill>
              </a:rPr>
              <a:t>etc.</a:t>
            </a:r>
          </a:p>
          <a:p>
            <a:pPr marL="285750" indent="-285750">
              <a:buFont typeface="Arial" panose="020B0604020202020204" pitchFamily="34" charset="0"/>
              <a:buChar char="•"/>
            </a:pPr>
            <a:endParaRPr lang="en-US" dirty="0">
              <a:solidFill>
                <a:srgbClr val="3C4858"/>
              </a:solidFill>
            </a:endParaRPr>
          </a:p>
          <a:p>
            <a:pPr marL="285750" indent="-285750">
              <a:buFont typeface="Arial" panose="020B0604020202020204" pitchFamily="34" charset="0"/>
              <a:buChar char="•"/>
            </a:pPr>
            <a:endParaRPr lang="en-US" dirty="0">
              <a:solidFill>
                <a:srgbClr val="3C4858"/>
              </a:solidFill>
            </a:endParaRPr>
          </a:p>
          <a:p>
            <a:pPr marL="285750" indent="-285750">
              <a:buFont typeface="Arial" panose="020B0604020202020204" pitchFamily="34" charset="0"/>
              <a:buChar char="•"/>
            </a:pPr>
            <a:endParaRPr lang="en-US" dirty="0">
              <a:solidFill>
                <a:srgbClr val="3C4858"/>
              </a:solidFill>
            </a:endParaRPr>
          </a:p>
        </p:txBody>
      </p:sp>
      <p:sp>
        <p:nvSpPr>
          <p:cNvPr id="21" name="TextBox 20">
            <a:extLst>
              <a:ext uri="{FF2B5EF4-FFF2-40B4-BE49-F238E27FC236}">
                <a16:creationId xmlns:a16="http://schemas.microsoft.com/office/drawing/2014/main" id="{6958519E-EBDF-413E-9461-BE014064BD97}"/>
              </a:ext>
            </a:extLst>
          </p:cNvPr>
          <p:cNvSpPr txBox="1"/>
          <p:nvPr/>
        </p:nvSpPr>
        <p:spPr>
          <a:xfrm>
            <a:off x="4789418" y="3293554"/>
            <a:ext cx="3246710"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C4858"/>
                </a:solidFill>
              </a:rPr>
              <a:t>Emotions</a:t>
            </a:r>
          </a:p>
          <a:p>
            <a:pPr marL="285750" indent="-285750">
              <a:buFont typeface="Arial" panose="020B0604020202020204" pitchFamily="34" charset="0"/>
              <a:buChar char="•"/>
            </a:pPr>
            <a:r>
              <a:rPr lang="en-US" dirty="0">
                <a:solidFill>
                  <a:srgbClr val="3C4858"/>
                </a:solidFill>
              </a:rPr>
              <a:t>Routines</a:t>
            </a:r>
          </a:p>
          <a:p>
            <a:pPr marL="285750" indent="-285750">
              <a:buFont typeface="Arial" panose="020B0604020202020204" pitchFamily="34" charset="0"/>
              <a:buChar char="•"/>
            </a:pPr>
            <a:r>
              <a:rPr lang="en-US" dirty="0">
                <a:solidFill>
                  <a:srgbClr val="3C4858"/>
                </a:solidFill>
              </a:rPr>
              <a:t>Situations</a:t>
            </a:r>
          </a:p>
          <a:p>
            <a:pPr marL="285750" indent="-285750">
              <a:buFont typeface="Arial" panose="020B0604020202020204" pitchFamily="34" charset="0"/>
              <a:buChar char="•"/>
            </a:pPr>
            <a:r>
              <a:rPr lang="en-US" dirty="0">
                <a:solidFill>
                  <a:srgbClr val="3C4858"/>
                </a:solidFill>
              </a:rPr>
              <a:t>etc.</a:t>
            </a:r>
          </a:p>
          <a:p>
            <a:pPr marL="285750" indent="-285750">
              <a:buFont typeface="Arial" panose="020B0604020202020204" pitchFamily="34" charset="0"/>
              <a:buChar char="•"/>
            </a:pPr>
            <a:endParaRPr lang="en-US" dirty="0">
              <a:solidFill>
                <a:srgbClr val="3C4858"/>
              </a:solidFill>
            </a:endParaRPr>
          </a:p>
          <a:p>
            <a:pPr marL="285750" indent="-285750">
              <a:buFont typeface="Arial" panose="020B0604020202020204" pitchFamily="34" charset="0"/>
              <a:buChar char="•"/>
            </a:pPr>
            <a:endParaRPr lang="en-US" dirty="0">
              <a:solidFill>
                <a:srgbClr val="3C4858"/>
              </a:solidFill>
            </a:endParaRPr>
          </a:p>
          <a:p>
            <a:pPr marL="285750" indent="-285750">
              <a:buFont typeface="Arial" panose="020B0604020202020204" pitchFamily="34" charset="0"/>
              <a:buChar char="•"/>
            </a:pPr>
            <a:endParaRPr lang="en-US" dirty="0">
              <a:solidFill>
                <a:srgbClr val="3C4858"/>
              </a:solidFill>
            </a:endParaRPr>
          </a:p>
        </p:txBody>
      </p:sp>
      <p:sp>
        <p:nvSpPr>
          <p:cNvPr id="22" name="TextBox 21">
            <a:extLst>
              <a:ext uri="{FF2B5EF4-FFF2-40B4-BE49-F238E27FC236}">
                <a16:creationId xmlns:a16="http://schemas.microsoft.com/office/drawing/2014/main" id="{9E825C91-9E20-4FE1-8D71-3AE879AC4FEF}"/>
              </a:ext>
            </a:extLst>
          </p:cNvPr>
          <p:cNvSpPr txBox="1"/>
          <p:nvPr/>
        </p:nvSpPr>
        <p:spPr>
          <a:xfrm>
            <a:off x="700234" y="4838467"/>
            <a:ext cx="3246710" cy="646331"/>
          </a:xfrm>
          <a:prstGeom prst="rect">
            <a:avLst/>
          </a:prstGeom>
          <a:noFill/>
        </p:spPr>
        <p:txBody>
          <a:bodyPr wrap="square" rtlCol="0">
            <a:spAutoFit/>
          </a:bodyPr>
          <a:lstStyle/>
          <a:p>
            <a:r>
              <a:rPr lang="en-US" b="1" dirty="0">
                <a:solidFill>
                  <a:srgbClr val="3C4858"/>
                </a:solidFill>
              </a:rPr>
              <a:t>The information for what to do next is within the trigger.</a:t>
            </a:r>
          </a:p>
        </p:txBody>
      </p:sp>
      <p:sp>
        <p:nvSpPr>
          <p:cNvPr id="23" name="TextBox 22">
            <a:extLst>
              <a:ext uri="{FF2B5EF4-FFF2-40B4-BE49-F238E27FC236}">
                <a16:creationId xmlns:a16="http://schemas.microsoft.com/office/drawing/2014/main" id="{2920ADFE-3013-46D0-B0D9-F53550A85B7C}"/>
              </a:ext>
            </a:extLst>
          </p:cNvPr>
          <p:cNvSpPr txBox="1"/>
          <p:nvPr/>
        </p:nvSpPr>
        <p:spPr>
          <a:xfrm>
            <a:off x="4789418" y="4838467"/>
            <a:ext cx="3246710" cy="1200329"/>
          </a:xfrm>
          <a:prstGeom prst="rect">
            <a:avLst/>
          </a:prstGeom>
          <a:noFill/>
        </p:spPr>
        <p:txBody>
          <a:bodyPr wrap="square" rtlCol="0">
            <a:spAutoFit/>
          </a:bodyPr>
          <a:lstStyle/>
          <a:p>
            <a:r>
              <a:rPr lang="en-US" b="1" dirty="0">
                <a:solidFill>
                  <a:srgbClr val="3C4858"/>
                </a:solidFill>
              </a:rPr>
              <a:t>The information for what to do next is formed through associations in the user’s memory.</a:t>
            </a:r>
          </a:p>
        </p:txBody>
      </p:sp>
    </p:spTree>
    <p:extLst>
      <p:ext uri="{BB962C8B-B14F-4D97-AF65-F5344CB8AC3E}">
        <p14:creationId xmlns:p14="http://schemas.microsoft.com/office/powerpoint/2010/main" val="417624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AA4043-AD5B-4F9F-ABCE-30037C9F4B8A}"/>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EA055D01-5C7C-4390-8E35-FF406D6396D6}"/>
              </a:ext>
            </a:extLst>
          </p:cNvPr>
          <p:cNvSpPr>
            <a:spLocks noGrp="1"/>
          </p:cNvSpPr>
          <p:nvPr>
            <p:ph type="title"/>
          </p:nvPr>
        </p:nvSpPr>
        <p:spPr/>
        <p:txBody>
          <a:bodyPr/>
          <a:lstStyle/>
          <a:p>
            <a:r>
              <a:rPr lang="en-US" dirty="0"/>
              <a:t>Trigger: Negative Emotions</a:t>
            </a:r>
          </a:p>
        </p:txBody>
      </p:sp>
      <p:sp>
        <p:nvSpPr>
          <p:cNvPr id="4" name="Content Placeholder 3">
            <a:extLst>
              <a:ext uri="{FF2B5EF4-FFF2-40B4-BE49-F238E27FC236}">
                <a16:creationId xmlns:a16="http://schemas.microsoft.com/office/drawing/2014/main" id="{176A15B7-7CF1-4AA0-9386-EE749358201E}"/>
              </a:ext>
            </a:extLst>
          </p:cNvPr>
          <p:cNvSpPr>
            <a:spLocks noGrp="1"/>
          </p:cNvSpPr>
          <p:nvPr>
            <p:ph idx="1"/>
          </p:nvPr>
        </p:nvSpPr>
        <p:spPr>
          <a:xfrm>
            <a:off x="0" y="969423"/>
            <a:ext cx="9144000" cy="969423"/>
          </a:xfrm>
        </p:spPr>
        <p:txBody>
          <a:bodyPr>
            <a:normAutofit/>
          </a:bodyPr>
          <a:lstStyle/>
          <a:p>
            <a:pPr marL="0" indent="0" algn="ctr">
              <a:buNone/>
            </a:pPr>
            <a:r>
              <a:rPr lang="en-US" b="1" dirty="0"/>
              <a:t>Negative emotions are powerful internal triggers</a:t>
            </a:r>
          </a:p>
        </p:txBody>
      </p:sp>
      <p:sp>
        <p:nvSpPr>
          <p:cNvPr id="5" name="Slide Number Placeholder 4">
            <a:extLst>
              <a:ext uri="{FF2B5EF4-FFF2-40B4-BE49-F238E27FC236}">
                <a16:creationId xmlns:a16="http://schemas.microsoft.com/office/drawing/2014/main" id="{C020F891-F0B5-45A9-A9A1-619F81155DA1}"/>
              </a:ext>
            </a:extLst>
          </p:cNvPr>
          <p:cNvSpPr>
            <a:spLocks noGrp="1"/>
          </p:cNvSpPr>
          <p:nvPr>
            <p:ph type="sldNum" sz="quarter" idx="12"/>
          </p:nvPr>
        </p:nvSpPr>
        <p:spPr/>
        <p:txBody>
          <a:bodyPr/>
          <a:lstStyle/>
          <a:p>
            <a:fld id="{051E4EB5-CDFB-4CD6-8699-1F8038A9BF27}" type="slidenum">
              <a:rPr lang="en-US" smtClean="0"/>
              <a:t>12</a:t>
            </a:fld>
            <a:endParaRPr lang="en-US"/>
          </a:p>
        </p:txBody>
      </p:sp>
      <p:sp>
        <p:nvSpPr>
          <p:cNvPr id="8" name="TextBox 7">
            <a:extLst>
              <a:ext uri="{FF2B5EF4-FFF2-40B4-BE49-F238E27FC236}">
                <a16:creationId xmlns:a16="http://schemas.microsoft.com/office/drawing/2014/main" id="{EB3D4297-798C-485F-9734-A913B4FBEE96}"/>
              </a:ext>
            </a:extLst>
          </p:cNvPr>
          <p:cNvSpPr txBox="1"/>
          <p:nvPr/>
        </p:nvSpPr>
        <p:spPr>
          <a:xfrm>
            <a:off x="1720806" y="6094741"/>
            <a:ext cx="6139822" cy="261610"/>
          </a:xfrm>
          <a:prstGeom prst="rect">
            <a:avLst/>
          </a:prstGeom>
          <a:noFill/>
        </p:spPr>
        <p:txBody>
          <a:bodyPr wrap="none" rtlCol="0">
            <a:spAutoFit/>
          </a:bodyPr>
          <a:lstStyle/>
          <a:p>
            <a:r>
              <a:rPr lang="en-US" sz="1100" dirty="0"/>
              <a:t>Image Sources: </a:t>
            </a:r>
            <a:r>
              <a:rPr lang="en-US" sz="1100" dirty="0">
                <a:hlinkClick r:id="rId3"/>
              </a:rPr>
              <a:t>https://iconscout.com/</a:t>
            </a:r>
            <a:r>
              <a:rPr lang="en-US" sz="1100" dirty="0"/>
              <a:t>, </a:t>
            </a:r>
            <a:r>
              <a:rPr lang="en-US" sz="1100" dirty="0">
                <a:hlinkClick r:id="rId4"/>
              </a:rPr>
              <a:t>https://www.iconfinder.com/</a:t>
            </a:r>
            <a:r>
              <a:rPr lang="en-US" sz="1100" dirty="0"/>
              <a:t>, </a:t>
            </a:r>
            <a:r>
              <a:rPr lang="en-US" sz="1100" dirty="0">
                <a:hlinkClick r:id="rId5"/>
              </a:rPr>
              <a:t>https://thenounproject.com/</a:t>
            </a:r>
            <a:endParaRPr lang="en-US" sz="1100" dirty="0"/>
          </a:p>
        </p:txBody>
      </p:sp>
      <p:grpSp>
        <p:nvGrpSpPr>
          <p:cNvPr id="30" name="Group 29">
            <a:extLst>
              <a:ext uri="{FF2B5EF4-FFF2-40B4-BE49-F238E27FC236}">
                <a16:creationId xmlns:a16="http://schemas.microsoft.com/office/drawing/2014/main" id="{0C3C038E-CD0F-452E-A8D8-C83B08C3EEEF}"/>
              </a:ext>
            </a:extLst>
          </p:cNvPr>
          <p:cNvGrpSpPr/>
          <p:nvPr/>
        </p:nvGrpSpPr>
        <p:grpSpPr>
          <a:xfrm>
            <a:off x="773920" y="4320266"/>
            <a:ext cx="4309550" cy="1501080"/>
            <a:chOff x="773920" y="4320266"/>
            <a:chExt cx="4309550" cy="1501080"/>
          </a:xfrm>
        </p:grpSpPr>
        <p:pic>
          <p:nvPicPr>
            <p:cNvPr id="10" name="Picture 9" descr="A picture containing sitting, piano, person, person&#10;&#10;Description automatically generated">
              <a:extLst>
                <a:ext uri="{FF2B5EF4-FFF2-40B4-BE49-F238E27FC236}">
                  <a16:creationId xmlns:a16="http://schemas.microsoft.com/office/drawing/2014/main" id="{C5D2AC55-7420-462F-A080-3FDFBFE3F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408" y="4345721"/>
              <a:ext cx="502301" cy="1041207"/>
            </a:xfrm>
            <a:prstGeom prst="rect">
              <a:avLst/>
            </a:prstGeom>
          </p:spPr>
        </p:pic>
        <p:pic>
          <p:nvPicPr>
            <p:cNvPr id="16" name="Graphic 15" descr="Arrow Right">
              <a:extLst>
                <a:ext uri="{FF2B5EF4-FFF2-40B4-BE49-F238E27FC236}">
                  <a16:creationId xmlns:a16="http://schemas.microsoft.com/office/drawing/2014/main" id="{21A766EE-DB6E-49DC-8A7B-8D75DE6CAC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06126" y="4613606"/>
              <a:ext cx="914400" cy="914400"/>
            </a:xfrm>
            <a:prstGeom prst="rect">
              <a:avLst/>
            </a:prstGeom>
          </p:spPr>
        </p:pic>
        <p:sp>
          <p:nvSpPr>
            <p:cNvPr id="19" name="TextBox 18">
              <a:extLst>
                <a:ext uri="{FF2B5EF4-FFF2-40B4-BE49-F238E27FC236}">
                  <a16:creationId xmlns:a16="http://schemas.microsoft.com/office/drawing/2014/main" id="{AAED3B16-14BB-4F82-904D-15DCF798FAC1}"/>
                </a:ext>
              </a:extLst>
            </p:cNvPr>
            <p:cNvSpPr txBox="1"/>
            <p:nvPr/>
          </p:nvSpPr>
          <p:spPr>
            <a:xfrm>
              <a:off x="773920" y="5343340"/>
              <a:ext cx="1300356" cy="369332"/>
            </a:xfrm>
            <a:prstGeom prst="rect">
              <a:avLst/>
            </a:prstGeom>
            <a:noFill/>
          </p:spPr>
          <p:txBody>
            <a:bodyPr wrap="none" rtlCol="0">
              <a:spAutoFit/>
            </a:bodyPr>
            <a:lstStyle/>
            <a:p>
              <a:r>
                <a:rPr lang="en-US" dirty="0"/>
                <a:t>Depressed</a:t>
              </a:r>
            </a:p>
          </p:txBody>
        </p:sp>
        <p:pic>
          <p:nvPicPr>
            <p:cNvPr id="23" name="Picture 22" descr="A close up of a sign&#10;&#10;Description automatically generated">
              <a:extLst>
                <a:ext uri="{FF2B5EF4-FFF2-40B4-BE49-F238E27FC236}">
                  <a16:creationId xmlns:a16="http://schemas.microsoft.com/office/drawing/2014/main" id="{03459409-BADD-4AFA-915F-F5EA2801F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7842" y="4320266"/>
              <a:ext cx="1865628" cy="1501080"/>
            </a:xfrm>
            <a:prstGeom prst="rect">
              <a:avLst/>
            </a:prstGeom>
          </p:spPr>
        </p:pic>
      </p:grpSp>
      <p:grpSp>
        <p:nvGrpSpPr>
          <p:cNvPr id="29" name="Group 28">
            <a:extLst>
              <a:ext uri="{FF2B5EF4-FFF2-40B4-BE49-F238E27FC236}">
                <a16:creationId xmlns:a16="http://schemas.microsoft.com/office/drawing/2014/main" id="{5EB67751-EE30-4FC6-97C3-689EBBACBD01}"/>
              </a:ext>
            </a:extLst>
          </p:cNvPr>
          <p:cNvGrpSpPr/>
          <p:nvPr/>
        </p:nvGrpSpPr>
        <p:grpSpPr>
          <a:xfrm>
            <a:off x="939387" y="2844135"/>
            <a:ext cx="4277005" cy="1758408"/>
            <a:chOff x="939387" y="2844135"/>
            <a:chExt cx="4277005" cy="1758408"/>
          </a:xfrm>
        </p:grpSpPr>
        <p:pic>
          <p:nvPicPr>
            <p:cNvPr id="12" name="Picture 11" descr="A close up of a logo&#10;&#10;Description automatically generated">
              <a:extLst>
                <a:ext uri="{FF2B5EF4-FFF2-40B4-BE49-F238E27FC236}">
                  <a16:creationId xmlns:a16="http://schemas.microsoft.com/office/drawing/2014/main" id="{6016A437-491C-4706-A129-0AAC110207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387" y="2944630"/>
              <a:ext cx="969424" cy="969424"/>
            </a:xfrm>
            <a:prstGeom prst="rect">
              <a:avLst/>
            </a:prstGeom>
          </p:spPr>
        </p:pic>
        <p:pic>
          <p:nvPicPr>
            <p:cNvPr id="15" name="Graphic 14" descr="Arrow Right">
              <a:extLst>
                <a:ext uri="{FF2B5EF4-FFF2-40B4-BE49-F238E27FC236}">
                  <a16:creationId xmlns:a16="http://schemas.microsoft.com/office/drawing/2014/main" id="{926C7294-5280-495C-80F9-29AC7C8DAC1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06126" y="3263863"/>
              <a:ext cx="914400" cy="914400"/>
            </a:xfrm>
            <a:prstGeom prst="rect">
              <a:avLst/>
            </a:prstGeom>
          </p:spPr>
        </p:pic>
        <p:sp>
          <p:nvSpPr>
            <p:cNvPr id="18" name="TextBox 17">
              <a:extLst>
                <a:ext uri="{FF2B5EF4-FFF2-40B4-BE49-F238E27FC236}">
                  <a16:creationId xmlns:a16="http://schemas.microsoft.com/office/drawing/2014/main" id="{9B51E281-0B50-4665-972C-03208FEFE518}"/>
                </a:ext>
              </a:extLst>
            </p:cNvPr>
            <p:cNvSpPr txBox="1"/>
            <p:nvPr/>
          </p:nvSpPr>
          <p:spPr>
            <a:xfrm>
              <a:off x="991928" y="3845584"/>
              <a:ext cx="864339" cy="369332"/>
            </a:xfrm>
            <a:prstGeom prst="rect">
              <a:avLst/>
            </a:prstGeom>
            <a:noFill/>
          </p:spPr>
          <p:txBody>
            <a:bodyPr wrap="none" rtlCol="0">
              <a:spAutoFit/>
            </a:bodyPr>
            <a:lstStyle/>
            <a:p>
              <a:r>
                <a:rPr lang="en-US" dirty="0"/>
                <a:t>Lonely</a:t>
              </a:r>
            </a:p>
          </p:txBody>
        </p:sp>
        <p:pic>
          <p:nvPicPr>
            <p:cNvPr id="25" name="Picture 24" descr="A close up of a logo&#10;&#10;Description automatically generated">
              <a:extLst>
                <a:ext uri="{FF2B5EF4-FFF2-40B4-BE49-F238E27FC236}">
                  <a16:creationId xmlns:a16="http://schemas.microsoft.com/office/drawing/2014/main" id="{17E5BA5A-69B4-451D-A156-3E5A373EDA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20526" y="2844135"/>
              <a:ext cx="2195866" cy="1758408"/>
            </a:xfrm>
            <a:prstGeom prst="rect">
              <a:avLst/>
            </a:prstGeom>
          </p:spPr>
        </p:pic>
      </p:grpSp>
      <p:grpSp>
        <p:nvGrpSpPr>
          <p:cNvPr id="28" name="Group 27">
            <a:extLst>
              <a:ext uri="{FF2B5EF4-FFF2-40B4-BE49-F238E27FC236}">
                <a16:creationId xmlns:a16="http://schemas.microsoft.com/office/drawing/2014/main" id="{BDD2CDB6-58E8-440C-8F9E-752A16B10595}"/>
              </a:ext>
            </a:extLst>
          </p:cNvPr>
          <p:cNvGrpSpPr/>
          <p:nvPr/>
        </p:nvGrpSpPr>
        <p:grpSpPr>
          <a:xfrm>
            <a:off x="946615" y="1820577"/>
            <a:ext cx="4136856" cy="1192609"/>
            <a:chOff x="946615" y="1820577"/>
            <a:chExt cx="4136856" cy="1192609"/>
          </a:xfrm>
        </p:grpSpPr>
        <p:pic>
          <p:nvPicPr>
            <p:cNvPr id="7" name="Picture 6" descr="A close up of a tiled wall&#10;&#10;Description automatically generated">
              <a:extLst>
                <a:ext uri="{FF2B5EF4-FFF2-40B4-BE49-F238E27FC236}">
                  <a16:creationId xmlns:a16="http://schemas.microsoft.com/office/drawing/2014/main" id="{F679257A-8A5C-4C48-8E15-1B96D61B34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183"/>
            <a:stretch/>
          </p:blipFill>
          <p:spPr>
            <a:xfrm>
              <a:off x="946615" y="1820577"/>
              <a:ext cx="962195" cy="844971"/>
            </a:xfrm>
            <a:prstGeom prst="rect">
              <a:avLst/>
            </a:prstGeom>
          </p:spPr>
        </p:pic>
        <p:pic>
          <p:nvPicPr>
            <p:cNvPr id="14" name="Graphic 13" descr="Arrow Right">
              <a:extLst>
                <a:ext uri="{FF2B5EF4-FFF2-40B4-BE49-F238E27FC236}">
                  <a16:creationId xmlns:a16="http://schemas.microsoft.com/office/drawing/2014/main" id="{FE48789B-87AB-4041-9E20-F6EBEA5E7F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06126" y="1914120"/>
              <a:ext cx="914400" cy="914400"/>
            </a:xfrm>
            <a:prstGeom prst="rect">
              <a:avLst/>
            </a:prstGeom>
          </p:spPr>
        </p:pic>
        <p:sp>
          <p:nvSpPr>
            <p:cNvPr id="17" name="TextBox 16">
              <a:extLst>
                <a:ext uri="{FF2B5EF4-FFF2-40B4-BE49-F238E27FC236}">
                  <a16:creationId xmlns:a16="http://schemas.microsoft.com/office/drawing/2014/main" id="{927C702A-0AF7-4C7D-A8B1-3DD00E3E6D08}"/>
                </a:ext>
              </a:extLst>
            </p:cNvPr>
            <p:cNvSpPr txBox="1"/>
            <p:nvPr/>
          </p:nvSpPr>
          <p:spPr>
            <a:xfrm>
              <a:off x="1023989" y="2643854"/>
              <a:ext cx="800219" cy="369332"/>
            </a:xfrm>
            <a:prstGeom prst="rect">
              <a:avLst/>
            </a:prstGeom>
            <a:noFill/>
          </p:spPr>
          <p:txBody>
            <a:bodyPr wrap="none" rtlCol="0">
              <a:spAutoFit/>
            </a:bodyPr>
            <a:lstStyle/>
            <a:p>
              <a:r>
                <a:rPr lang="en-US" dirty="0"/>
                <a:t>Bored</a:t>
              </a:r>
            </a:p>
          </p:txBody>
        </p:sp>
        <p:pic>
          <p:nvPicPr>
            <p:cNvPr id="27" name="Picture 26" descr="A picture containing drawing, light&#10;&#10;Description automatically generated">
              <a:extLst>
                <a:ext uri="{FF2B5EF4-FFF2-40B4-BE49-F238E27FC236}">
                  <a16:creationId xmlns:a16="http://schemas.microsoft.com/office/drawing/2014/main" id="{E1462A5E-3A60-4B2D-A14E-3841D80AAD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7842" y="2164286"/>
              <a:ext cx="1865629" cy="418239"/>
            </a:xfrm>
            <a:prstGeom prst="rect">
              <a:avLst/>
            </a:prstGeom>
          </p:spPr>
        </p:pic>
      </p:grpSp>
      <p:sp>
        <p:nvSpPr>
          <p:cNvPr id="31" name="TextBox 30">
            <a:extLst>
              <a:ext uri="{FF2B5EF4-FFF2-40B4-BE49-F238E27FC236}">
                <a16:creationId xmlns:a16="http://schemas.microsoft.com/office/drawing/2014/main" id="{A80CFDBE-57CD-45DF-BAD5-FCAAF7CDA0F4}"/>
              </a:ext>
            </a:extLst>
          </p:cNvPr>
          <p:cNvSpPr txBox="1"/>
          <p:nvPr/>
        </p:nvSpPr>
        <p:spPr>
          <a:xfrm>
            <a:off x="5562299" y="2371320"/>
            <a:ext cx="2642314" cy="1569660"/>
          </a:xfrm>
          <a:prstGeom prst="rect">
            <a:avLst/>
          </a:prstGeom>
          <a:noFill/>
        </p:spPr>
        <p:txBody>
          <a:bodyPr wrap="square" rtlCol="0">
            <a:spAutoFit/>
          </a:bodyPr>
          <a:lstStyle/>
          <a:p>
            <a:pPr algn="ctr"/>
            <a:r>
              <a:rPr lang="en-US" sz="2400" b="1" dirty="0">
                <a:solidFill>
                  <a:srgbClr val="FF984E"/>
                </a:solidFill>
              </a:rPr>
              <a:t>Which internal triggers are driving wearable users?</a:t>
            </a:r>
          </a:p>
        </p:txBody>
      </p:sp>
      <p:sp>
        <p:nvSpPr>
          <p:cNvPr id="32" name="TextBox 31">
            <a:extLst>
              <a:ext uri="{FF2B5EF4-FFF2-40B4-BE49-F238E27FC236}">
                <a16:creationId xmlns:a16="http://schemas.microsoft.com/office/drawing/2014/main" id="{FB46CDD0-03B5-446A-A64A-7C779AD62B56}"/>
              </a:ext>
            </a:extLst>
          </p:cNvPr>
          <p:cNvSpPr txBox="1"/>
          <p:nvPr/>
        </p:nvSpPr>
        <p:spPr>
          <a:xfrm rot="20757811">
            <a:off x="6366543" y="4048488"/>
            <a:ext cx="2272443" cy="646331"/>
          </a:xfrm>
          <a:prstGeom prst="rect">
            <a:avLst/>
          </a:prstGeom>
          <a:noFill/>
          <a:ln w="28575">
            <a:solidFill>
              <a:srgbClr val="5962B9"/>
            </a:solidFill>
          </a:ln>
        </p:spPr>
        <p:txBody>
          <a:bodyPr wrap="square" rtlCol="0">
            <a:spAutoFit/>
          </a:bodyPr>
          <a:lstStyle/>
          <a:p>
            <a:pPr algn="ctr"/>
            <a:r>
              <a:rPr lang="en-US" dirty="0">
                <a:solidFill>
                  <a:srgbClr val="5962B9"/>
                </a:solidFill>
              </a:rPr>
              <a:t>Check the “Five Whys” Technique </a:t>
            </a:r>
            <a:r>
              <a:rPr lang="en-US" baseline="30000" dirty="0">
                <a:solidFill>
                  <a:srgbClr val="5962B9"/>
                </a:solidFill>
              </a:rPr>
              <a:t>[7]</a:t>
            </a:r>
          </a:p>
        </p:txBody>
      </p:sp>
    </p:spTree>
    <p:extLst>
      <p:ext uri="{BB962C8B-B14F-4D97-AF65-F5344CB8AC3E}">
        <p14:creationId xmlns:p14="http://schemas.microsoft.com/office/powerpoint/2010/main" val="14204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EA55C4-425B-4A6E-BDBD-89022C97C560}"/>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87974F83-5928-4FE4-B354-3A42D6DF58C6}"/>
              </a:ext>
            </a:extLst>
          </p:cNvPr>
          <p:cNvSpPr>
            <a:spLocks noGrp="1"/>
          </p:cNvSpPr>
          <p:nvPr>
            <p:ph type="title"/>
          </p:nvPr>
        </p:nvSpPr>
        <p:spPr/>
        <p:txBody>
          <a:bodyPr/>
          <a:lstStyle/>
          <a:p>
            <a:r>
              <a:rPr lang="en-US" dirty="0"/>
              <a:t>The Hook Model: Action</a:t>
            </a:r>
          </a:p>
        </p:txBody>
      </p:sp>
      <p:sp>
        <p:nvSpPr>
          <p:cNvPr id="4" name="Slide Number Placeholder 3">
            <a:extLst>
              <a:ext uri="{FF2B5EF4-FFF2-40B4-BE49-F238E27FC236}">
                <a16:creationId xmlns:a16="http://schemas.microsoft.com/office/drawing/2014/main" id="{CADD475D-A535-47A9-9A26-9F12FE68097D}"/>
              </a:ext>
            </a:extLst>
          </p:cNvPr>
          <p:cNvSpPr>
            <a:spLocks noGrp="1"/>
          </p:cNvSpPr>
          <p:nvPr>
            <p:ph type="sldNum" sz="quarter" idx="12"/>
          </p:nvPr>
        </p:nvSpPr>
        <p:spPr/>
        <p:txBody>
          <a:bodyPr/>
          <a:lstStyle/>
          <a:p>
            <a:fld id="{051E4EB5-CDFB-4CD6-8699-1F8038A9BF27}" type="slidenum">
              <a:rPr lang="en-US" smtClean="0"/>
              <a:t>13</a:t>
            </a:fld>
            <a:endParaRPr lang="en-US"/>
          </a:p>
        </p:txBody>
      </p:sp>
      <p:pic>
        <p:nvPicPr>
          <p:cNvPr id="5" name="Picture 4" descr="A screenshot of a cell phone&#10;&#10;Description automatically generated">
            <a:extLst>
              <a:ext uri="{FF2B5EF4-FFF2-40B4-BE49-F238E27FC236}">
                <a16:creationId xmlns:a16="http://schemas.microsoft.com/office/drawing/2014/main" id="{984D3E48-5CDD-4001-BD41-E3AF72DA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17" y="1200674"/>
            <a:ext cx="4267200" cy="4924425"/>
          </a:xfrm>
          <a:prstGeom prst="rect">
            <a:avLst/>
          </a:prstGeom>
        </p:spPr>
      </p:pic>
      <p:sp>
        <p:nvSpPr>
          <p:cNvPr id="6" name="Rectangle 5">
            <a:extLst>
              <a:ext uri="{FF2B5EF4-FFF2-40B4-BE49-F238E27FC236}">
                <a16:creationId xmlns:a16="http://schemas.microsoft.com/office/drawing/2014/main" id="{BE6F4C62-CEA0-48DC-872F-4BDAEB9D820D}"/>
              </a:ext>
            </a:extLst>
          </p:cNvPr>
          <p:cNvSpPr/>
          <p:nvPr/>
        </p:nvSpPr>
        <p:spPr>
          <a:xfrm>
            <a:off x="4663440" y="2091690"/>
            <a:ext cx="2137410" cy="202311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03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FE725C-1BE8-48ED-8DA4-EE97F6335194}"/>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217573BB-BF81-4AC2-B157-223DB5BF86F7}"/>
              </a:ext>
            </a:extLst>
          </p:cNvPr>
          <p:cNvSpPr>
            <a:spLocks noGrp="1"/>
          </p:cNvSpPr>
          <p:nvPr>
            <p:ph type="title"/>
          </p:nvPr>
        </p:nvSpPr>
        <p:spPr/>
        <p:txBody>
          <a:bodyPr/>
          <a:lstStyle/>
          <a:p>
            <a:r>
              <a:rPr lang="en-US" dirty="0"/>
              <a:t>Action: Definitions </a:t>
            </a:r>
          </a:p>
        </p:txBody>
      </p:sp>
      <p:sp>
        <p:nvSpPr>
          <p:cNvPr id="4" name="Content Placeholder 3">
            <a:extLst>
              <a:ext uri="{FF2B5EF4-FFF2-40B4-BE49-F238E27FC236}">
                <a16:creationId xmlns:a16="http://schemas.microsoft.com/office/drawing/2014/main" id="{13939B86-34EA-4C71-968D-211BA7472EDE}"/>
              </a:ext>
            </a:extLst>
          </p:cNvPr>
          <p:cNvSpPr>
            <a:spLocks noGrp="1"/>
          </p:cNvSpPr>
          <p:nvPr>
            <p:ph idx="1"/>
          </p:nvPr>
        </p:nvSpPr>
        <p:spPr>
          <a:xfrm>
            <a:off x="0" y="969423"/>
            <a:ext cx="9144000" cy="969423"/>
          </a:xfrm>
        </p:spPr>
        <p:txBody>
          <a:bodyPr>
            <a:normAutofit/>
          </a:bodyPr>
          <a:lstStyle/>
          <a:p>
            <a:pPr marL="0" indent="0" algn="ctr">
              <a:buNone/>
            </a:pPr>
            <a:r>
              <a:rPr lang="en-US" dirty="0"/>
              <a:t>The simplest behavior in anticipation of a reward</a:t>
            </a:r>
          </a:p>
        </p:txBody>
      </p:sp>
      <p:sp>
        <p:nvSpPr>
          <p:cNvPr id="5" name="Slide Number Placeholder 4">
            <a:extLst>
              <a:ext uri="{FF2B5EF4-FFF2-40B4-BE49-F238E27FC236}">
                <a16:creationId xmlns:a16="http://schemas.microsoft.com/office/drawing/2014/main" id="{D29C7C45-B3E5-4478-8606-AA509D09DCC5}"/>
              </a:ext>
            </a:extLst>
          </p:cNvPr>
          <p:cNvSpPr>
            <a:spLocks noGrp="1"/>
          </p:cNvSpPr>
          <p:nvPr>
            <p:ph type="sldNum" sz="quarter" idx="12"/>
          </p:nvPr>
        </p:nvSpPr>
        <p:spPr/>
        <p:txBody>
          <a:bodyPr/>
          <a:lstStyle/>
          <a:p>
            <a:fld id="{051E4EB5-CDFB-4CD6-8699-1F8038A9BF27}" type="slidenum">
              <a:rPr lang="en-US" smtClean="0"/>
              <a:t>14</a:t>
            </a:fld>
            <a:endParaRPr lang="en-US"/>
          </a:p>
        </p:txBody>
      </p:sp>
      <p:pic>
        <p:nvPicPr>
          <p:cNvPr id="9" name="Picture 8" descr="A screenshot of a cell phone&#10;&#10;Description automatically generated">
            <a:extLst>
              <a:ext uri="{FF2B5EF4-FFF2-40B4-BE49-F238E27FC236}">
                <a16:creationId xmlns:a16="http://schemas.microsoft.com/office/drawing/2014/main" id="{95F4C3A9-439C-4D9A-8C55-FB87A5A70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515" y="1986953"/>
            <a:ext cx="2456602" cy="2258709"/>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C469ADA-2BF8-4C1E-91DE-D7B96AF0E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570" y="2002962"/>
            <a:ext cx="1750746" cy="3107574"/>
          </a:xfrm>
          <a:prstGeom prst="rect">
            <a:avLst/>
          </a:prstGeom>
        </p:spPr>
      </p:pic>
      <p:sp>
        <p:nvSpPr>
          <p:cNvPr id="12" name="TextBox 11">
            <a:extLst>
              <a:ext uri="{FF2B5EF4-FFF2-40B4-BE49-F238E27FC236}">
                <a16:creationId xmlns:a16="http://schemas.microsoft.com/office/drawing/2014/main" id="{ED16DE48-10F7-4FE5-A887-6F26C8DD3E74}"/>
              </a:ext>
            </a:extLst>
          </p:cNvPr>
          <p:cNvSpPr txBox="1"/>
          <p:nvPr/>
        </p:nvSpPr>
        <p:spPr>
          <a:xfrm>
            <a:off x="3742113" y="5142314"/>
            <a:ext cx="1569660" cy="369332"/>
          </a:xfrm>
          <a:prstGeom prst="rect">
            <a:avLst/>
          </a:prstGeom>
          <a:noFill/>
        </p:spPr>
        <p:txBody>
          <a:bodyPr wrap="none" rtlCol="0">
            <a:spAutoFit/>
          </a:bodyPr>
          <a:lstStyle/>
          <a:p>
            <a:pPr algn="ctr"/>
            <a:r>
              <a:rPr lang="en-US" dirty="0"/>
              <a:t>Invite a friend</a:t>
            </a:r>
          </a:p>
        </p:txBody>
      </p:sp>
      <p:sp>
        <p:nvSpPr>
          <p:cNvPr id="13" name="TextBox 12">
            <a:extLst>
              <a:ext uri="{FF2B5EF4-FFF2-40B4-BE49-F238E27FC236}">
                <a16:creationId xmlns:a16="http://schemas.microsoft.com/office/drawing/2014/main" id="{2D7B3CBA-EB52-4D50-9FDB-FA12F1B7D0B0}"/>
              </a:ext>
            </a:extLst>
          </p:cNvPr>
          <p:cNvSpPr txBox="1"/>
          <p:nvPr/>
        </p:nvSpPr>
        <p:spPr>
          <a:xfrm>
            <a:off x="5851515" y="4293769"/>
            <a:ext cx="2569934" cy="369332"/>
          </a:xfrm>
          <a:prstGeom prst="rect">
            <a:avLst/>
          </a:prstGeom>
          <a:noFill/>
        </p:spPr>
        <p:txBody>
          <a:bodyPr wrap="none" rtlCol="0">
            <a:spAutoFit/>
          </a:bodyPr>
          <a:lstStyle/>
          <a:p>
            <a:pPr algn="ctr"/>
            <a:r>
              <a:rPr lang="en-US" dirty="0"/>
              <a:t>Manually log an activity</a:t>
            </a:r>
          </a:p>
        </p:txBody>
      </p:sp>
      <p:sp>
        <p:nvSpPr>
          <p:cNvPr id="14" name="TextBox 13">
            <a:extLst>
              <a:ext uri="{FF2B5EF4-FFF2-40B4-BE49-F238E27FC236}">
                <a16:creationId xmlns:a16="http://schemas.microsoft.com/office/drawing/2014/main" id="{FCCF09CB-7746-4350-B0C5-85B82CCA52B1}"/>
              </a:ext>
            </a:extLst>
          </p:cNvPr>
          <p:cNvSpPr txBox="1"/>
          <p:nvPr/>
        </p:nvSpPr>
        <p:spPr>
          <a:xfrm>
            <a:off x="1938013" y="6073190"/>
            <a:ext cx="5705408" cy="261610"/>
          </a:xfrm>
          <a:prstGeom prst="rect">
            <a:avLst/>
          </a:prstGeom>
          <a:noFill/>
        </p:spPr>
        <p:txBody>
          <a:bodyPr wrap="none" rtlCol="0">
            <a:spAutoFit/>
          </a:bodyPr>
          <a:lstStyle/>
          <a:p>
            <a:r>
              <a:rPr lang="en-US" sz="1100" dirty="0"/>
              <a:t>Image Sources: </a:t>
            </a:r>
            <a:r>
              <a:rPr lang="en-US" sz="1100" dirty="0">
                <a:hlinkClick r:id="rId5"/>
              </a:rPr>
              <a:t>https://osxdaily.com/</a:t>
            </a:r>
            <a:r>
              <a:rPr lang="en-US" sz="1100" dirty="0"/>
              <a:t>, </a:t>
            </a:r>
            <a:r>
              <a:rPr lang="en-US" sz="1100" dirty="0">
                <a:hlinkClick r:id="rId6"/>
              </a:rPr>
              <a:t>https://blog.fitbit.com/</a:t>
            </a:r>
            <a:r>
              <a:rPr lang="en-US" sz="1100" dirty="0"/>
              <a:t>, </a:t>
            </a:r>
            <a:r>
              <a:rPr lang="en-US" sz="1100" dirty="0">
                <a:hlinkClick r:id="rId7"/>
              </a:rPr>
              <a:t>https://community.fitbit.com/</a:t>
            </a:r>
            <a:endParaRPr lang="en-US" sz="1100" dirty="0"/>
          </a:p>
        </p:txBody>
      </p:sp>
      <p:sp>
        <p:nvSpPr>
          <p:cNvPr id="17" name="TextBox 16">
            <a:extLst>
              <a:ext uri="{FF2B5EF4-FFF2-40B4-BE49-F238E27FC236}">
                <a16:creationId xmlns:a16="http://schemas.microsoft.com/office/drawing/2014/main" id="{CEEC960E-46D2-46A4-A7CB-9C5F46EDD96D}"/>
              </a:ext>
            </a:extLst>
          </p:cNvPr>
          <p:cNvSpPr txBox="1"/>
          <p:nvPr/>
        </p:nvSpPr>
        <p:spPr>
          <a:xfrm>
            <a:off x="570491" y="4608917"/>
            <a:ext cx="2300630" cy="369332"/>
          </a:xfrm>
          <a:prstGeom prst="rect">
            <a:avLst/>
          </a:prstGeom>
          <a:noFill/>
        </p:spPr>
        <p:txBody>
          <a:bodyPr wrap="none" rtlCol="0">
            <a:spAutoFit/>
          </a:bodyPr>
          <a:lstStyle/>
          <a:p>
            <a:pPr algn="ctr"/>
            <a:r>
              <a:rPr lang="en-US" dirty="0"/>
              <a:t>Check Performance</a:t>
            </a:r>
          </a:p>
        </p:txBody>
      </p:sp>
      <p:pic>
        <p:nvPicPr>
          <p:cNvPr id="23" name="Picture 22" descr="A close up of a cell phone&#10;&#10;Description automatically generated">
            <a:extLst>
              <a:ext uri="{FF2B5EF4-FFF2-40B4-BE49-F238E27FC236}">
                <a16:creationId xmlns:a16="http://schemas.microsoft.com/office/drawing/2014/main" id="{791C747C-1BB3-4206-9298-9831611EC4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883" y="2002962"/>
            <a:ext cx="2300630" cy="2556256"/>
          </a:xfrm>
          <a:prstGeom prst="rect">
            <a:avLst/>
          </a:prstGeom>
        </p:spPr>
      </p:pic>
      <p:pic>
        <p:nvPicPr>
          <p:cNvPr id="25" name="Graphic 24" descr="Arrow Right">
            <a:extLst>
              <a:ext uri="{FF2B5EF4-FFF2-40B4-BE49-F238E27FC236}">
                <a16:creationId xmlns:a16="http://schemas.microsoft.com/office/drawing/2014/main" id="{1F23F474-CC92-4FC3-AD05-DC95D069E4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398213" y="5390176"/>
            <a:ext cx="4275308" cy="777253"/>
          </a:xfrm>
          <a:prstGeom prst="rect">
            <a:avLst/>
          </a:prstGeom>
        </p:spPr>
      </p:pic>
      <p:sp>
        <p:nvSpPr>
          <p:cNvPr id="26" name="TextBox 25">
            <a:extLst>
              <a:ext uri="{FF2B5EF4-FFF2-40B4-BE49-F238E27FC236}">
                <a16:creationId xmlns:a16="http://schemas.microsoft.com/office/drawing/2014/main" id="{03E623A1-3475-403D-8B7E-C6907BFB4CE1}"/>
              </a:ext>
            </a:extLst>
          </p:cNvPr>
          <p:cNvSpPr txBox="1"/>
          <p:nvPr/>
        </p:nvSpPr>
        <p:spPr>
          <a:xfrm>
            <a:off x="1304240" y="5591888"/>
            <a:ext cx="1043877" cy="369332"/>
          </a:xfrm>
          <a:prstGeom prst="rect">
            <a:avLst/>
          </a:prstGeom>
          <a:noFill/>
        </p:spPr>
        <p:txBody>
          <a:bodyPr wrap="none" rtlCol="0">
            <a:spAutoFit/>
          </a:bodyPr>
          <a:lstStyle/>
          <a:p>
            <a:pPr algn="ctr"/>
            <a:r>
              <a:rPr lang="en-US" b="1" dirty="0">
                <a:solidFill>
                  <a:srgbClr val="FF984E"/>
                </a:solidFill>
              </a:rPr>
              <a:t>SIMPLE</a:t>
            </a:r>
          </a:p>
        </p:txBody>
      </p:sp>
      <p:sp>
        <p:nvSpPr>
          <p:cNvPr id="27" name="TextBox 26">
            <a:extLst>
              <a:ext uri="{FF2B5EF4-FFF2-40B4-BE49-F238E27FC236}">
                <a16:creationId xmlns:a16="http://schemas.microsoft.com/office/drawing/2014/main" id="{66400412-45F9-4A8A-9CD4-16D010B2D45B}"/>
              </a:ext>
            </a:extLst>
          </p:cNvPr>
          <p:cNvSpPr txBox="1"/>
          <p:nvPr/>
        </p:nvSpPr>
        <p:spPr>
          <a:xfrm>
            <a:off x="6635865" y="5613439"/>
            <a:ext cx="1860317" cy="369332"/>
          </a:xfrm>
          <a:prstGeom prst="rect">
            <a:avLst/>
          </a:prstGeom>
          <a:noFill/>
        </p:spPr>
        <p:txBody>
          <a:bodyPr wrap="none" rtlCol="0">
            <a:spAutoFit/>
          </a:bodyPr>
          <a:lstStyle/>
          <a:p>
            <a:pPr algn="ctr"/>
            <a:r>
              <a:rPr lang="en-US" b="1" dirty="0">
                <a:solidFill>
                  <a:srgbClr val="FF984E"/>
                </a:solidFill>
              </a:rPr>
              <a:t>COMPLICATED</a:t>
            </a:r>
          </a:p>
        </p:txBody>
      </p:sp>
    </p:spTree>
    <p:extLst>
      <p:ext uri="{BB962C8B-B14F-4D97-AF65-F5344CB8AC3E}">
        <p14:creationId xmlns:p14="http://schemas.microsoft.com/office/powerpoint/2010/main" val="260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2459AB-6EC1-46C3-BC19-B845EDA126D5}"/>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466F5A6C-73A8-4D94-979E-EC199B745E23}"/>
              </a:ext>
            </a:extLst>
          </p:cNvPr>
          <p:cNvSpPr>
            <a:spLocks noGrp="1"/>
          </p:cNvSpPr>
          <p:nvPr>
            <p:ph type="title"/>
          </p:nvPr>
        </p:nvSpPr>
        <p:spPr/>
        <p:txBody>
          <a:bodyPr/>
          <a:lstStyle/>
          <a:p>
            <a:r>
              <a:rPr lang="en-US" dirty="0"/>
              <a:t>Action: Fogg Behavior Model </a:t>
            </a:r>
            <a:r>
              <a:rPr lang="en-US" baseline="30000" dirty="0"/>
              <a:t>[8]</a:t>
            </a:r>
          </a:p>
        </p:txBody>
      </p:sp>
      <p:sp>
        <p:nvSpPr>
          <p:cNvPr id="4" name="Slide Number Placeholder 3">
            <a:extLst>
              <a:ext uri="{FF2B5EF4-FFF2-40B4-BE49-F238E27FC236}">
                <a16:creationId xmlns:a16="http://schemas.microsoft.com/office/drawing/2014/main" id="{3DCC1F52-8E2A-4B04-9D3F-86B25C0D16FA}"/>
              </a:ext>
            </a:extLst>
          </p:cNvPr>
          <p:cNvSpPr>
            <a:spLocks noGrp="1"/>
          </p:cNvSpPr>
          <p:nvPr>
            <p:ph type="sldNum" sz="quarter" idx="12"/>
          </p:nvPr>
        </p:nvSpPr>
        <p:spPr/>
        <p:txBody>
          <a:bodyPr/>
          <a:lstStyle/>
          <a:p>
            <a:fld id="{051E4EB5-CDFB-4CD6-8699-1F8038A9BF27}" type="slidenum">
              <a:rPr lang="en-US" smtClean="0"/>
              <a:t>15</a:t>
            </a:fld>
            <a:endParaRPr lang="en-US"/>
          </a:p>
        </p:txBody>
      </p:sp>
      <p:pic>
        <p:nvPicPr>
          <p:cNvPr id="6" name="Picture 5" descr="A picture containing screenshot&#10;&#10;Description automatically generated">
            <a:extLst>
              <a:ext uri="{FF2B5EF4-FFF2-40B4-BE49-F238E27FC236}">
                <a16:creationId xmlns:a16="http://schemas.microsoft.com/office/drawing/2014/main" id="{8376DA23-C6B3-4A1C-A4CB-710FF33E0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517" y="1113131"/>
            <a:ext cx="5116398" cy="4125738"/>
          </a:xfrm>
          <a:prstGeom prst="rect">
            <a:avLst/>
          </a:prstGeom>
        </p:spPr>
      </p:pic>
      <p:sp>
        <p:nvSpPr>
          <p:cNvPr id="9" name="TextBox 8">
            <a:extLst>
              <a:ext uri="{FF2B5EF4-FFF2-40B4-BE49-F238E27FC236}">
                <a16:creationId xmlns:a16="http://schemas.microsoft.com/office/drawing/2014/main" id="{B9A53EDF-7A05-42A9-8ABC-01584E91EA03}"/>
              </a:ext>
            </a:extLst>
          </p:cNvPr>
          <p:cNvSpPr txBox="1"/>
          <p:nvPr/>
        </p:nvSpPr>
        <p:spPr>
          <a:xfrm>
            <a:off x="2123158" y="6094740"/>
            <a:ext cx="5335115" cy="261610"/>
          </a:xfrm>
          <a:prstGeom prst="rect">
            <a:avLst/>
          </a:prstGeom>
          <a:noFill/>
        </p:spPr>
        <p:txBody>
          <a:bodyPr wrap="none" rtlCol="0">
            <a:spAutoFit/>
          </a:bodyPr>
          <a:lstStyle/>
          <a:p>
            <a:r>
              <a:rPr lang="en-US" sz="1100" dirty="0"/>
              <a:t>Image Source: </a:t>
            </a:r>
            <a:r>
              <a:rPr lang="en-US" sz="1100" dirty="0">
                <a:hlinkClick r:id="rId4"/>
              </a:rPr>
              <a:t>https://www.klipfolio.com/blog/implementing-okrs-better-and-faster</a:t>
            </a:r>
            <a:endParaRPr lang="en-US" sz="1100" dirty="0"/>
          </a:p>
        </p:txBody>
      </p:sp>
      <p:sp>
        <p:nvSpPr>
          <p:cNvPr id="10" name="TextBox 9">
            <a:extLst>
              <a:ext uri="{FF2B5EF4-FFF2-40B4-BE49-F238E27FC236}">
                <a16:creationId xmlns:a16="http://schemas.microsoft.com/office/drawing/2014/main" id="{F95F5910-CA3E-4BCD-9ED8-00BE7E7AD33B}"/>
              </a:ext>
            </a:extLst>
          </p:cNvPr>
          <p:cNvSpPr txBox="1"/>
          <p:nvPr/>
        </p:nvSpPr>
        <p:spPr>
          <a:xfrm>
            <a:off x="691470" y="5374417"/>
            <a:ext cx="7761060" cy="584775"/>
          </a:xfrm>
          <a:prstGeom prst="rect">
            <a:avLst/>
          </a:prstGeom>
          <a:noFill/>
        </p:spPr>
        <p:txBody>
          <a:bodyPr wrap="square" rtlCol="0">
            <a:spAutoFit/>
          </a:bodyPr>
          <a:lstStyle/>
          <a:p>
            <a:pPr algn="ctr"/>
            <a:r>
              <a:rPr lang="en-US" sz="1600" dirty="0"/>
              <a:t>To increase the desired behavior, ensure a clear trigger is present; next, increase ability by making the action easier to do; finally, align with the right motivator.</a:t>
            </a:r>
          </a:p>
        </p:txBody>
      </p:sp>
    </p:spTree>
    <p:extLst>
      <p:ext uri="{BB962C8B-B14F-4D97-AF65-F5344CB8AC3E}">
        <p14:creationId xmlns:p14="http://schemas.microsoft.com/office/powerpoint/2010/main" val="330645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3D2D09-AC9F-442A-AA67-1D205FA377AF}"/>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E8555166-31A5-41A3-A42E-5712647DB933}"/>
              </a:ext>
            </a:extLst>
          </p:cNvPr>
          <p:cNvSpPr>
            <a:spLocks noGrp="1"/>
          </p:cNvSpPr>
          <p:nvPr>
            <p:ph type="title"/>
          </p:nvPr>
        </p:nvSpPr>
        <p:spPr/>
        <p:txBody>
          <a:bodyPr/>
          <a:lstStyle/>
          <a:p>
            <a:r>
              <a:rPr lang="en-US" dirty="0"/>
              <a:t>Action: Core Motivators</a:t>
            </a:r>
          </a:p>
        </p:txBody>
      </p:sp>
      <p:sp>
        <p:nvSpPr>
          <p:cNvPr id="4" name="Slide Number Placeholder 3">
            <a:extLst>
              <a:ext uri="{FF2B5EF4-FFF2-40B4-BE49-F238E27FC236}">
                <a16:creationId xmlns:a16="http://schemas.microsoft.com/office/drawing/2014/main" id="{16EA41A6-ACF1-41C3-8E72-6C0D9D82E007}"/>
              </a:ext>
            </a:extLst>
          </p:cNvPr>
          <p:cNvSpPr>
            <a:spLocks noGrp="1"/>
          </p:cNvSpPr>
          <p:nvPr>
            <p:ph type="sldNum" sz="quarter" idx="12"/>
          </p:nvPr>
        </p:nvSpPr>
        <p:spPr/>
        <p:txBody>
          <a:bodyPr/>
          <a:lstStyle/>
          <a:p>
            <a:fld id="{051E4EB5-CDFB-4CD6-8699-1F8038A9BF27}" type="slidenum">
              <a:rPr lang="en-US" smtClean="0"/>
              <a:t>16</a:t>
            </a:fld>
            <a:endParaRPr lang="en-US"/>
          </a:p>
        </p:txBody>
      </p:sp>
      <p:grpSp>
        <p:nvGrpSpPr>
          <p:cNvPr id="23" name="Group 22">
            <a:extLst>
              <a:ext uri="{FF2B5EF4-FFF2-40B4-BE49-F238E27FC236}">
                <a16:creationId xmlns:a16="http://schemas.microsoft.com/office/drawing/2014/main" id="{0935D07D-E166-42F7-B8A6-5E697146BC46}"/>
              </a:ext>
            </a:extLst>
          </p:cNvPr>
          <p:cNvGrpSpPr/>
          <p:nvPr/>
        </p:nvGrpSpPr>
        <p:grpSpPr>
          <a:xfrm>
            <a:off x="700234" y="4199166"/>
            <a:ext cx="8006028" cy="914400"/>
            <a:chOff x="700234" y="4199166"/>
            <a:chExt cx="8006028" cy="914400"/>
          </a:xfrm>
        </p:grpSpPr>
        <p:sp>
          <p:nvSpPr>
            <p:cNvPr id="7" name="Rectangle 6">
              <a:extLst>
                <a:ext uri="{FF2B5EF4-FFF2-40B4-BE49-F238E27FC236}">
                  <a16:creationId xmlns:a16="http://schemas.microsoft.com/office/drawing/2014/main" id="{0C472A4A-9975-49A2-B083-57F9F80C5C68}"/>
                </a:ext>
              </a:extLst>
            </p:cNvPr>
            <p:cNvSpPr/>
            <p:nvPr/>
          </p:nvSpPr>
          <p:spPr>
            <a:xfrm>
              <a:off x="1516795" y="4474758"/>
              <a:ext cx="6547843" cy="369332"/>
            </a:xfrm>
            <a:prstGeom prst="rect">
              <a:avLst/>
            </a:prstGeom>
          </p:spPr>
          <p:txBody>
            <a:bodyPr wrap="square">
              <a:spAutoFit/>
            </a:bodyPr>
            <a:lstStyle/>
            <a:p>
              <a:pPr algn="ctr"/>
              <a:r>
                <a:rPr lang="en-US" dirty="0">
                  <a:latin typeface="Arial" panose="020B0604020202020204" pitchFamily="34" charset="0"/>
                </a:rPr>
                <a:t>Seeking </a:t>
              </a:r>
              <a:r>
                <a:rPr lang="en-US" b="1" dirty="0">
                  <a:solidFill>
                    <a:srgbClr val="FF984E"/>
                  </a:solidFill>
                  <a:latin typeface="Arial" panose="020B0604020202020204" pitchFamily="34" charset="0"/>
                </a:rPr>
                <a:t>social acceptance</a:t>
              </a:r>
              <a:r>
                <a:rPr lang="en-US" b="1" dirty="0">
                  <a:latin typeface="Arial" panose="020B0604020202020204" pitchFamily="34" charset="0"/>
                </a:rPr>
                <a:t> </a:t>
              </a:r>
              <a:r>
                <a:rPr lang="en-US" dirty="0">
                  <a:latin typeface="Arial" panose="020B0604020202020204" pitchFamily="34" charset="0"/>
                </a:rPr>
                <a:t>while avoiding </a:t>
              </a:r>
              <a:r>
                <a:rPr lang="en-US" b="1" dirty="0">
                  <a:solidFill>
                    <a:srgbClr val="5962B9"/>
                  </a:solidFill>
                  <a:latin typeface="Arial" panose="020B0604020202020204" pitchFamily="34" charset="0"/>
                </a:rPr>
                <a:t>social rejection</a:t>
              </a:r>
              <a:endParaRPr lang="en-US" b="1" dirty="0">
                <a:solidFill>
                  <a:srgbClr val="5962B9"/>
                </a:solidFill>
              </a:endParaRPr>
            </a:p>
          </p:txBody>
        </p:sp>
        <p:pic>
          <p:nvPicPr>
            <p:cNvPr id="11" name="Graphic 10" descr="Checkbox Crossed">
              <a:extLst>
                <a:ext uri="{FF2B5EF4-FFF2-40B4-BE49-F238E27FC236}">
                  <a16:creationId xmlns:a16="http://schemas.microsoft.com/office/drawing/2014/main" id="{70E18311-BD89-44BB-9FF5-789B928942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91862" y="4199166"/>
              <a:ext cx="914400" cy="914400"/>
            </a:xfrm>
            <a:prstGeom prst="rect">
              <a:avLst/>
            </a:prstGeom>
          </p:spPr>
        </p:pic>
        <p:pic>
          <p:nvPicPr>
            <p:cNvPr id="13" name="Graphic 12" descr="Users">
              <a:extLst>
                <a:ext uri="{FF2B5EF4-FFF2-40B4-BE49-F238E27FC236}">
                  <a16:creationId xmlns:a16="http://schemas.microsoft.com/office/drawing/2014/main" id="{B22099FA-7E22-4B1F-8CD5-D948D724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0234" y="4199166"/>
              <a:ext cx="914400" cy="914400"/>
            </a:xfrm>
            <a:prstGeom prst="rect">
              <a:avLst/>
            </a:prstGeom>
          </p:spPr>
        </p:pic>
      </p:grpSp>
      <p:grpSp>
        <p:nvGrpSpPr>
          <p:cNvPr id="22" name="Group 21">
            <a:extLst>
              <a:ext uri="{FF2B5EF4-FFF2-40B4-BE49-F238E27FC236}">
                <a16:creationId xmlns:a16="http://schemas.microsoft.com/office/drawing/2014/main" id="{D85CB7A2-C55D-4D89-BD0C-A016E218B525}"/>
              </a:ext>
            </a:extLst>
          </p:cNvPr>
          <p:cNvGrpSpPr/>
          <p:nvPr/>
        </p:nvGrpSpPr>
        <p:grpSpPr>
          <a:xfrm>
            <a:off x="1923795" y="2971799"/>
            <a:ext cx="5296410" cy="924610"/>
            <a:chOff x="1923795" y="2971799"/>
            <a:chExt cx="5296410" cy="924610"/>
          </a:xfrm>
        </p:grpSpPr>
        <p:sp>
          <p:nvSpPr>
            <p:cNvPr id="6" name="Rectangle 5">
              <a:extLst>
                <a:ext uri="{FF2B5EF4-FFF2-40B4-BE49-F238E27FC236}">
                  <a16:creationId xmlns:a16="http://schemas.microsoft.com/office/drawing/2014/main" id="{416B3CC8-A95A-4845-92FE-9D16DA02BB58}"/>
                </a:ext>
              </a:extLst>
            </p:cNvPr>
            <p:cNvSpPr/>
            <p:nvPr/>
          </p:nvSpPr>
          <p:spPr>
            <a:xfrm>
              <a:off x="2838189" y="3244333"/>
              <a:ext cx="3467616" cy="369332"/>
            </a:xfrm>
            <a:prstGeom prst="rect">
              <a:avLst/>
            </a:prstGeom>
          </p:spPr>
          <p:txBody>
            <a:bodyPr wrap="none">
              <a:spAutoFit/>
            </a:bodyPr>
            <a:lstStyle/>
            <a:p>
              <a:pPr algn="ctr"/>
              <a:r>
                <a:rPr lang="en-US" dirty="0">
                  <a:latin typeface="Arial" panose="020B0604020202020204" pitchFamily="34" charset="0"/>
                </a:rPr>
                <a:t>Seeking </a:t>
              </a:r>
              <a:r>
                <a:rPr lang="en-US" b="1" dirty="0">
                  <a:solidFill>
                    <a:srgbClr val="FF984E"/>
                  </a:solidFill>
                  <a:latin typeface="Arial" panose="020B0604020202020204" pitchFamily="34" charset="0"/>
                </a:rPr>
                <a:t>hope</a:t>
              </a:r>
              <a:r>
                <a:rPr lang="en-US" dirty="0">
                  <a:latin typeface="Arial" panose="020B0604020202020204" pitchFamily="34" charset="0"/>
                </a:rPr>
                <a:t> and avoiding </a:t>
              </a:r>
              <a:r>
                <a:rPr lang="en-US" b="1" dirty="0">
                  <a:solidFill>
                    <a:srgbClr val="5962B9"/>
                  </a:solidFill>
                  <a:latin typeface="Arial" panose="020B0604020202020204" pitchFamily="34" charset="0"/>
                </a:rPr>
                <a:t>fear</a:t>
              </a:r>
              <a:endParaRPr lang="en-US" b="1" dirty="0">
                <a:solidFill>
                  <a:srgbClr val="5962B9"/>
                </a:solidFill>
              </a:endParaRPr>
            </a:p>
          </p:txBody>
        </p:sp>
        <p:pic>
          <p:nvPicPr>
            <p:cNvPr id="15" name="Graphic 14" descr="Worried face with solid fill">
              <a:extLst>
                <a:ext uri="{FF2B5EF4-FFF2-40B4-BE49-F238E27FC236}">
                  <a16:creationId xmlns:a16="http://schemas.microsoft.com/office/drawing/2014/main" id="{4102208A-37ED-462C-A7F0-A7A9ABFAC1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05805" y="2971799"/>
              <a:ext cx="914400" cy="914400"/>
            </a:xfrm>
            <a:prstGeom prst="rect">
              <a:avLst/>
            </a:prstGeom>
          </p:spPr>
        </p:pic>
        <p:pic>
          <p:nvPicPr>
            <p:cNvPr id="17" name="Graphic 16" descr="Dove">
              <a:extLst>
                <a:ext uri="{FF2B5EF4-FFF2-40B4-BE49-F238E27FC236}">
                  <a16:creationId xmlns:a16="http://schemas.microsoft.com/office/drawing/2014/main" id="{F2AAB85E-6D8F-4F92-918C-767019AC11E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923795" y="2982009"/>
              <a:ext cx="914400" cy="914400"/>
            </a:xfrm>
            <a:prstGeom prst="rect">
              <a:avLst/>
            </a:prstGeom>
          </p:spPr>
        </p:pic>
      </p:grpSp>
      <p:grpSp>
        <p:nvGrpSpPr>
          <p:cNvPr id="20" name="Group 19">
            <a:extLst>
              <a:ext uri="{FF2B5EF4-FFF2-40B4-BE49-F238E27FC236}">
                <a16:creationId xmlns:a16="http://schemas.microsoft.com/office/drawing/2014/main" id="{2034D4C3-425F-4494-ABA2-0BB47AE34004}"/>
              </a:ext>
            </a:extLst>
          </p:cNvPr>
          <p:cNvGrpSpPr/>
          <p:nvPr/>
        </p:nvGrpSpPr>
        <p:grpSpPr>
          <a:xfrm>
            <a:off x="1516795" y="1741374"/>
            <a:ext cx="6110410" cy="914400"/>
            <a:chOff x="1516795" y="1741374"/>
            <a:chExt cx="6110410" cy="914400"/>
          </a:xfrm>
        </p:grpSpPr>
        <p:sp>
          <p:nvSpPr>
            <p:cNvPr id="5" name="TextBox 4">
              <a:extLst>
                <a:ext uri="{FF2B5EF4-FFF2-40B4-BE49-F238E27FC236}">
                  <a16:creationId xmlns:a16="http://schemas.microsoft.com/office/drawing/2014/main" id="{F9191DCB-6C57-4684-98EE-514F7E35F454}"/>
                </a:ext>
              </a:extLst>
            </p:cNvPr>
            <p:cNvSpPr txBox="1"/>
            <p:nvPr/>
          </p:nvSpPr>
          <p:spPr>
            <a:xfrm>
              <a:off x="2600945" y="2013908"/>
              <a:ext cx="3942105" cy="369332"/>
            </a:xfrm>
            <a:prstGeom prst="rect">
              <a:avLst/>
            </a:prstGeom>
            <a:noFill/>
          </p:spPr>
          <p:txBody>
            <a:bodyPr wrap="none" rtlCol="0">
              <a:spAutoFit/>
            </a:bodyPr>
            <a:lstStyle/>
            <a:p>
              <a:pPr algn="ctr"/>
              <a:r>
                <a:rPr lang="en-US" dirty="0"/>
                <a:t>Seeking </a:t>
              </a:r>
              <a:r>
                <a:rPr lang="en-US" b="1" dirty="0">
                  <a:solidFill>
                    <a:srgbClr val="FF984E"/>
                  </a:solidFill>
                </a:rPr>
                <a:t>pleasure</a:t>
              </a:r>
              <a:r>
                <a:rPr lang="en-US" dirty="0"/>
                <a:t> and avoiding </a:t>
              </a:r>
              <a:r>
                <a:rPr lang="en-US" b="1" dirty="0">
                  <a:solidFill>
                    <a:srgbClr val="5962B9"/>
                  </a:solidFill>
                </a:rPr>
                <a:t>pain</a:t>
              </a:r>
            </a:p>
          </p:txBody>
        </p:sp>
        <p:pic>
          <p:nvPicPr>
            <p:cNvPr id="9" name="Graphic 8" descr="Rollercoaster Down">
              <a:extLst>
                <a:ext uri="{FF2B5EF4-FFF2-40B4-BE49-F238E27FC236}">
                  <a16:creationId xmlns:a16="http://schemas.microsoft.com/office/drawing/2014/main" id="{35B94B36-45FA-4ACD-811F-420AC4F7C5B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516795" y="1741374"/>
              <a:ext cx="914400" cy="914400"/>
            </a:xfrm>
            <a:prstGeom prst="rect">
              <a:avLst/>
            </a:prstGeom>
          </p:spPr>
        </p:pic>
        <p:pic>
          <p:nvPicPr>
            <p:cNvPr id="19" name="Graphic 18" descr="Needle">
              <a:extLst>
                <a:ext uri="{FF2B5EF4-FFF2-40B4-BE49-F238E27FC236}">
                  <a16:creationId xmlns:a16="http://schemas.microsoft.com/office/drawing/2014/main" id="{3C713264-10A4-4882-B211-3D7ADA0E768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12805" y="1741374"/>
              <a:ext cx="914400" cy="914400"/>
            </a:xfrm>
            <a:prstGeom prst="rect">
              <a:avLst/>
            </a:prstGeom>
          </p:spPr>
        </p:pic>
      </p:grpSp>
    </p:spTree>
    <p:extLst>
      <p:ext uri="{BB962C8B-B14F-4D97-AF65-F5344CB8AC3E}">
        <p14:creationId xmlns:p14="http://schemas.microsoft.com/office/powerpoint/2010/main" val="22818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DA7AF0-A554-4741-8AF6-11E7C524177D}"/>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55375BB9-129C-491E-9AF8-812C3065E15F}"/>
              </a:ext>
            </a:extLst>
          </p:cNvPr>
          <p:cNvSpPr>
            <a:spLocks noGrp="1"/>
          </p:cNvSpPr>
          <p:nvPr>
            <p:ph type="title"/>
          </p:nvPr>
        </p:nvSpPr>
        <p:spPr/>
        <p:txBody>
          <a:bodyPr/>
          <a:lstStyle/>
          <a:p>
            <a:r>
              <a:rPr lang="en-US" dirty="0"/>
              <a:t>Action: Ability Influence Factors</a:t>
            </a:r>
          </a:p>
        </p:txBody>
      </p:sp>
      <p:sp>
        <p:nvSpPr>
          <p:cNvPr id="4" name="Slide Number Placeholder 3">
            <a:extLst>
              <a:ext uri="{FF2B5EF4-FFF2-40B4-BE49-F238E27FC236}">
                <a16:creationId xmlns:a16="http://schemas.microsoft.com/office/drawing/2014/main" id="{8B4A7B35-6EBF-4EB8-964C-B121CD9BDB02}"/>
              </a:ext>
            </a:extLst>
          </p:cNvPr>
          <p:cNvSpPr>
            <a:spLocks noGrp="1"/>
          </p:cNvSpPr>
          <p:nvPr>
            <p:ph type="sldNum" sz="quarter" idx="12"/>
          </p:nvPr>
        </p:nvSpPr>
        <p:spPr/>
        <p:txBody>
          <a:bodyPr/>
          <a:lstStyle/>
          <a:p>
            <a:fld id="{051E4EB5-CDFB-4CD6-8699-1F8038A9BF27}" type="slidenum">
              <a:rPr lang="en-US" smtClean="0"/>
              <a:t>17</a:t>
            </a:fld>
            <a:endParaRPr lang="en-US"/>
          </a:p>
        </p:txBody>
      </p:sp>
      <p:sp>
        <p:nvSpPr>
          <p:cNvPr id="5" name="Rectangle 4">
            <a:extLst>
              <a:ext uri="{FF2B5EF4-FFF2-40B4-BE49-F238E27FC236}">
                <a16:creationId xmlns:a16="http://schemas.microsoft.com/office/drawing/2014/main" id="{B5C885C0-9926-423D-85FA-9CEAEB317447}"/>
              </a:ext>
            </a:extLst>
          </p:cNvPr>
          <p:cNvSpPr/>
          <p:nvPr/>
        </p:nvSpPr>
        <p:spPr>
          <a:xfrm>
            <a:off x="0" y="2851785"/>
            <a:ext cx="9144000" cy="1154430"/>
          </a:xfrm>
          <a:prstGeom prst="rect">
            <a:avLst/>
          </a:prstGeom>
          <a:ln>
            <a:solidFill>
              <a:srgbClr val="FF984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t>Six factors can increase or decrease ability</a:t>
            </a:r>
          </a:p>
        </p:txBody>
      </p:sp>
      <p:grpSp>
        <p:nvGrpSpPr>
          <p:cNvPr id="24" name="Group 23">
            <a:extLst>
              <a:ext uri="{FF2B5EF4-FFF2-40B4-BE49-F238E27FC236}">
                <a16:creationId xmlns:a16="http://schemas.microsoft.com/office/drawing/2014/main" id="{5FAD8F86-51A6-4E15-81B2-E8ABD004B5FC}"/>
              </a:ext>
            </a:extLst>
          </p:cNvPr>
          <p:cNvGrpSpPr/>
          <p:nvPr/>
        </p:nvGrpSpPr>
        <p:grpSpPr>
          <a:xfrm>
            <a:off x="1515994" y="1332332"/>
            <a:ext cx="914400" cy="1283732"/>
            <a:chOff x="1515994" y="1332332"/>
            <a:chExt cx="914400" cy="1283732"/>
          </a:xfrm>
        </p:grpSpPr>
        <p:pic>
          <p:nvPicPr>
            <p:cNvPr id="17" name="Graphic 16" descr="Alarm Ringing">
              <a:extLst>
                <a:ext uri="{FF2B5EF4-FFF2-40B4-BE49-F238E27FC236}">
                  <a16:creationId xmlns:a16="http://schemas.microsoft.com/office/drawing/2014/main" id="{B6149C89-16D9-4C53-9020-AE244D856B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15994" y="1332332"/>
              <a:ext cx="914400" cy="914400"/>
            </a:xfrm>
            <a:prstGeom prst="rect">
              <a:avLst/>
            </a:prstGeom>
          </p:spPr>
        </p:pic>
        <p:sp>
          <p:nvSpPr>
            <p:cNvPr id="18" name="TextBox 17">
              <a:extLst>
                <a:ext uri="{FF2B5EF4-FFF2-40B4-BE49-F238E27FC236}">
                  <a16:creationId xmlns:a16="http://schemas.microsoft.com/office/drawing/2014/main" id="{01C49CA5-D47E-4606-8ADA-EBF60C33158B}"/>
                </a:ext>
              </a:extLst>
            </p:cNvPr>
            <p:cNvSpPr txBox="1"/>
            <p:nvPr/>
          </p:nvSpPr>
          <p:spPr>
            <a:xfrm>
              <a:off x="1628676" y="2246732"/>
              <a:ext cx="719108" cy="369332"/>
            </a:xfrm>
            <a:prstGeom prst="rect">
              <a:avLst/>
            </a:prstGeom>
            <a:noFill/>
          </p:spPr>
          <p:txBody>
            <a:bodyPr wrap="none" rtlCol="0">
              <a:spAutoFit/>
            </a:bodyPr>
            <a:lstStyle/>
            <a:p>
              <a:pPr algn="ctr"/>
              <a:r>
                <a:rPr lang="en-US" b="1" dirty="0">
                  <a:solidFill>
                    <a:srgbClr val="3C4858"/>
                  </a:solidFill>
                </a:rPr>
                <a:t>Time</a:t>
              </a:r>
            </a:p>
          </p:txBody>
        </p:sp>
      </p:grpSp>
      <p:grpSp>
        <p:nvGrpSpPr>
          <p:cNvPr id="25" name="Group 24">
            <a:extLst>
              <a:ext uri="{FF2B5EF4-FFF2-40B4-BE49-F238E27FC236}">
                <a16:creationId xmlns:a16="http://schemas.microsoft.com/office/drawing/2014/main" id="{AEF48895-6A28-426F-8A9F-6E2CFF41D727}"/>
              </a:ext>
            </a:extLst>
          </p:cNvPr>
          <p:cNvGrpSpPr/>
          <p:nvPr/>
        </p:nvGrpSpPr>
        <p:grpSpPr>
          <a:xfrm>
            <a:off x="4332900" y="1332332"/>
            <a:ext cx="915635" cy="1283732"/>
            <a:chOff x="4332900" y="1332332"/>
            <a:chExt cx="915635" cy="1283732"/>
          </a:xfrm>
        </p:grpSpPr>
        <p:pic>
          <p:nvPicPr>
            <p:cNvPr id="15" name="Graphic 14" descr="Coins">
              <a:extLst>
                <a:ext uri="{FF2B5EF4-FFF2-40B4-BE49-F238E27FC236}">
                  <a16:creationId xmlns:a16="http://schemas.microsoft.com/office/drawing/2014/main" id="{C5F1266F-7012-4A5F-95AC-7891AF18F8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33517" y="1332332"/>
              <a:ext cx="914400" cy="914400"/>
            </a:xfrm>
            <a:prstGeom prst="rect">
              <a:avLst/>
            </a:prstGeom>
          </p:spPr>
        </p:pic>
        <p:sp>
          <p:nvSpPr>
            <p:cNvPr id="19" name="TextBox 18">
              <a:extLst>
                <a:ext uri="{FF2B5EF4-FFF2-40B4-BE49-F238E27FC236}">
                  <a16:creationId xmlns:a16="http://schemas.microsoft.com/office/drawing/2014/main" id="{3D3D5C43-4EAC-47CF-8F16-18742E633BD7}"/>
                </a:ext>
              </a:extLst>
            </p:cNvPr>
            <p:cNvSpPr txBox="1"/>
            <p:nvPr/>
          </p:nvSpPr>
          <p:spPr>
            <a:xfrm>
              <a:off x="4332900" y="2246732"/>
              <a:ext cx="915635" cy="369332"/>
            </a:xfrm>
            <a:prstGeom prst="rect">
              <a:avLst/>
            </a:prstGeom>
            <a:noFill/>
          </p:spPr>
          <p:txBody>
            <a:bodyPr wrap="none" rtlCol="0">
              <a:spAutoFit/>
            </a:bodyPr>
            <a:lstStyle/>
            <a:p>
              <a:pPr algn="ctr"/>
              <a:r>
                <a:rPr lang="en-US" b="1" dirty="0">
                  <a:solidFill>
                    <a:srgbClr val="3C4858"/>
                  </a:solidFill>
                </a:rPr>
                <a:t>Money</a:t>
              </a:r>
            </a:p>
          </p:txBody>
        </p:sp>
      </p:grpSp>
      <p:grpSp>
        <p:nvGrpSpPr>
          <p:cNvPr id="26" name="Group 25">
            <a:extLst>
              <a:ext uri="{FF2B5EF4-FFF2-40B4-BE49-F238E27FC236}">
                <a16:creationId xmlns:a16="http://schemas.microsoft.com/office/drawing/2014/main" id="{4D08F7F7-EF12-450F-95E7-14DDF52BEB96}"/>
              </a:ext>
            </a:extLst>
          </p:cNvPr>
          <p:cNvGrpSpPr/>
          <p:nvPr/>
        </p:nvGrpSpPr>
        <p:grpSpPr>
          <a:xfrm>
            <a:off x="6271589" y="1332332"/>
            <a:ext cx="1800494" cy="1283732"/>
            <a:chOff x="6271589" y="1332332"/>
            <a:chExt cx="1800494" cy="1283732"/>
          </a:xfrm>
        </p:grpSpPr>
        <p:pic>
          <p:nvPicPr>
            <p:cNvPr id="11" name="Graphic 10" descr="Run">
              <a:extLst>
                <a:ext uri="{FF2B5EF4-FFF2-40B4-BE49-F238E27FC236}">
                  <a16:creationId xmlns:a16="http://schemas.microsoft.com/office/drawing/2014/main" id="{4E684202-518B-4B03-A354-9AFACCF8C8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713606" y="1332332"/>
              <a:ext cx="914400" cy="914400"/>
            </a:xfrm>
            <a:prstGeom prst="rect">
              <a:avLst/>
            </a:prstGeom>
          </p:spPr>
        </p:pic>
        <p:sp>
          <p:nvSpPr>
            <p:cNvPr id="20" name="TextBox 19">
              <a:extLst>
                <a:ext uri="{FF2B5EF4-FFF2-40B4-BE49-F238E27FC236}">
                  <a16:creationId xmlns:a16="http://schemas.microsoft.com/office/drawing/2014/main" id="{A43F5B4B-2E86-42F4-B88C-1FD5F8EB6B2D}"/>
                </a:ext>
              </a:extLst>
            </p:cNvPr>
            <p:cNvSpPr txBox="1"/>
            <p:nvPr/>
          </p:nvSpPr>
          <p:spPr>
            <a:xfrm>
              <a:off x="6271589" y="2246732"/>
              <a:ext cx="1800494" cy="369332"/>
            </a:xfrm>
            <a:prstGeom prst="rect">
              <a:avLst/>
            </a:prstGeom>
            <a:noFill/>
          </p:spPr>
          <p:txBody>
            <a:bodyPr wrap="none" rtlCol="0">
              <a:spAutoFit/>
            </a:bodyPr>
            <a:lstStyle/>
            <a:p>
              <a:pPr algn="ctr"/>
              <a:r>
                <a:rPr lang="en-US" b="1" dirty="0">
                  <a:solidFill>
                    <a:srgbClr val="3C4858"/>
                  </a:solidFill>
                </a:rPr>
                <a:t>Physical Effort</a:t>
              </a:r>
            </a:p>
          </p:txBody>
        </p:sp>
      </p:grpSp>
      <p:grpSp>
        <p:nvGrpSpPr>
          <p:cNvPr id="27" name="Group 26">
            <a:extLst>
              <a:ext uri="{FF2B5EF4-FFF2-40B4-BE49-F238E27FC236}">
                <a16:creationId xmlns:a16="http://schemas.microsoft.com/office/drawing/2014/main" id="{9C7CE9B5-2AEB-42F7-9573-D4A80550BD3E}"/>
              </a:ext>
            </a:extLst>
          </p:cNvPr>
          <p:cNvGrpSpPr/>
          <p:nvPr/>
        </p:nvGrpSpPr>
        <p:grpSpPr>
          <a:xfrm>
            <a:off x="1181955" y="4611268"/>
            <a:ext cx="1582484" cy="1245173"/>
            <a:chOff x="1181955" y="4611268"/>
            <a:chExt cx="1582484" cy="1245173"/>
          </a:xfrm>
        </p:grpSpPr>
        <p:pic>
          <p:nvPicPr>
            <p:cNvPr id="13" name="Graphic 12" descr="Head with gears">
              <a:extLst>
                <a:ext uri="{FF2B5EF4-FFF2-40B4-BE49-F238E27FC236}">
                  <a16:creationId xmlns:a16="http://schemas.microsoft.com/office/drawing/2014/main" id="{C8A83167-585E-450B-8B95-0F84A1F5AF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15994" y="4611268"/>
              <a:ext cx="914400" cy="914400"/>
            </a:xfrm>
            <a:prstGeom prst="rect">
              <a:avLst/>
            </a:prstGeom>
          </p:spPr>
        </p:pic>
        <p:sp>
          <p:nvSpPr>
            <p:cNvPr id="21" name="TextBox 20">
              <a:extLst>
                <a:ext uri="{FF2B5EF4-FFF2-40B4-BE49-F238E27FC236}">
                  <a16:creationId xmlns:a16="http://schemas.microsoft.com/office/drawing/2014/main" id="{30601BFD-7BFF-439C-B453-4B6DA32D0F6C}"/>
                </a:ext>
              </a:extLst>
            </p:cNvPr>
            <p:cNvSpPr txBox="1"/>
            <p:nvPr/>
          </p:nvSpPr>
          <p:spPr>
            <a:xfrm>
              <a:off x="1181955" y="5487109"/>
              <a:ext cx="1582484" cy="369332"/>
            </a:xfrm>
            <a:prstGeom prst="rect">
              <a:avLst/>
            </a:prstGeom>
            <a:noFill/>
          </p:spPr>
          <p:txBody>
            <a:bodyPr wrap="none" rtlCol="0">
              <a:spAutoFit/>
            </a:bodyPr>
            <a:lstStyle/>
            <a:p>
              <a:pPr algn="ctr"/>
              <a:r>
                <a:rPr lang="en-US" b="1" dirty="0">
                  <a:solidFill>
                    <a:srgbClr val="3C4858"/>
                  </a:solidFill>
                </a:rPr>
                <a:t>Brain Cycles</a:t>
              </a:r>
            </a:p>
          </p:txBody>
        </p:sp>
      </p:grpSp>
      <p:grpSp>
        <p:nvGrpSpPr>
          <p:cNvPr id="28" name="Group 27">
            <a:extLst>
              <a:ext uri="{FF2B5EF4-FFF2-40B4-BE49-F238E27FC236}">
                <a16:creationId xmlns:a16="http://schemas.microsoft.com/office/drawing/2014/main" id="{E113B1D4-2B63-463E-8AC7-F44155EF1EAA}"/>
              </a:ext>
            </a:extLst>
          </p:cNvPr>
          <p:cNvGrpSpPr/>
          <p:nvPr/>
        </p:nvGrpSpPr>
        <p:grpSpPr>
          <a:xfrm>
            <a:off x="3819942" y="4611268"/>
            <a:ext cx="1941557" cy="1283732"/>
            <a:chOff x="3819942" y="4611268"/>
            <a:chExt cx="1941557" cy="1283732"/>
          </a:xfrm>
        </p:grpSpPr>
        <p:pic>
          <p:nvPicPr>
            <p:cNvPr id="9" name="Graphic 8" descr="Group of people">
              <a:extLst>
                <a:ext uri="{FF2B5EF4-FFF2-40B4-BE49-F238E27FC236}">
                  <a16:creationId xmlns:a16="http://schemas.microsoft.com/office/drawing/2014/main" id="{63F14651-6B86-4799-89F2-311EFC7B27B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333517" y="4611268"/>
              <a:ext cx="914400" cy="914400"/>
            </a:xfrm>
            <a:prstGeom prst="rect">
              <a:avLst/>
            </a:prstGeom>
          </p:spPr>
        </p:pic>
        <p:sp>
          <p:nvSpPr>
            <p:cNvPr id="22" name="TextBox 21">
              <a:extLst>
                <a:ext uri="{FF2B5EF4-FFF2-40B4-BE49-F238E27FC236}">
                  <a16:creationId xmlns:a16="http://schemas.microsoft.com/office/drawing/2014/main" id="{B51269D4-FB5C-4876-996B-0427A9F577BE}"/>
                </a:ext>
              </a:extLst>
            </p:cNvPr>
            <p:cNvSpPr txBox="1"/>
            <p:nvPr/>
          </p:nvSpPr>
          <p:spPr>
            <a:xfrm>
              <a:off x="3819942" y="5525668"/>
              <a:ext cx="1941557" cy="369332"/>
            </a:xfrm>
            <a:prstGeom prst="rect">
              <a:avLst/>
            </a:prstGeom>
            <a:noFill/>
          </p:spPr>
          <p:txBody>
            <a:bodyPr wrap="none" rtlCol="0">
              <a:spAutoFit/>
            </a:bodyPr>
            <a:lstStyle/>
            <a:p>
              <a:pPr algn="ctr"/>
              <a:r>
                <a:rPr lang="en-US" b="1" dirty="0">
                  <a:solidFill>
                    <a:srgbClr val="3C4858"/>
                  </a:solidFill>
                </a:rPr>
                <a:t>Social Deviance</a:t>
              </a:r>
            </a:p>
          </p:txBody>
        </p:sp>
      </p:grpSp>
      <p:grpSp>
        <p:nvGrpSpPr>
          <p:cNvPr id="29" name="Group 28">
            <a:extLst>
              <a:ext uri="{FF2B5EF4-FFF2-40B4-BE49-F238E27FC236}">
                <a16:creationId xmlns:a16="http://schemas.microsoft.com/office/drawing/2014/main" id="{F7FCD536-0440-4914-B3F3-EE80CC1E7878}"/>
              </a:ext>
            </a:extLst>
          </p:cNvPr>
          <p:cNvGrpSpPr/>
          <p:nvPr/>
        </p:nvGrpSpPr>
        <p:grpSpPr>
          <a:xfrm>
            <a:off x="6654611" y="4611268"/>
            <a:ext cx="1043877" cy="1245173"/>
            <a:chOff x="6654611" y="4611268"/>
            <a:chExt cx="1043877" cy="1245173"/>
          </a:xfrm>
        </p:grpSpPr>
        <p:pic>
          <p:nvPicPr>
            <p:cNvPr id="7" name="Graphic 6" descr="Monthly calendar">
              <a:extLst>
                <a:ext uri="{FF2B5EF4-FFF2-40B4-BE49-F238E27FC236}">
                  <a16:creationId xmlns:a16="http://schemas.microsoft.com/office/drawing/2014/main" id="{4DC00599-049E-4A8E-85B4-0B44DC9F317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13606" y="4611268"/>
              <a:ext cx="914400" cy="914400"/>
            </a:xfrm>
            <a:prstGeom prst="rect">
              <a:avLst/>
            </a:prstGeom>
          </p:spPr>
        </p:pic>
        <p:sp>
          <p:nvSpPr>
            <p:cNvPr id="23" name="TextBox 22">
              <a:extLst>
                <a:ext uri="{FF2B5EF4-FFF2-40B4-BE49-F238E27FC236}">
                  <a16:creationId xmlns:a16="http://schemas.microsoft.com/office/drawing/2014/main" id="{60F5A9C2-C807-4A32-958B-1F5069CAF893}"/>
                </a:ext>
              </a:extLst>
            </p:cNvPr>
            <p:cNvSpPr txBox="1"/>
            <p:nvPr/>
          </p:nvSpPr>
          <p:spPr>
            <a:xfrm>
              <a:off x="6654611" y="5487109"/>
              <a:ext cx="1043877" cy="369332"/>
            </a:xfrm>
            <a:prstGeom prst="rect">
              <a:avLst/>
            </a:prstGeom>
            <a:noFill/>
          </p:spPr>
          <p:txBody>
            <a:bodyPr wrap="none" rtlCol="0">
              <a:spAutoFit/>
            </a:bodyPr>
            <a:lstStyle/>
            <a:p>
              <a:pPr algn="ctr"/>
              <a:r>
                <a:rPr lang="en-US" b="1" dirty="0">
                  <a:solidFill>
                    <a:srgbClr val="3C4858"/>
                  </a:solidFill>
                </a:rPr>
                <a:t>Routine</a:t>
              </a:r>
            </a:p>
          </p:txBody>
        </p:sp>
      </p:grpSp>
    </p:spTree>
    <p:extLst>
      <p:ext uri="{BB962C8B-B14F-4D97-AF65-F5344CB8AC3E}">
        <p14:creationId xmlns:p14="http://schemas.microsoft.com/office/powerpoint/2010/main" val="229684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EA55C4-425B-4A6E-BDBD-89022C97C560}"/>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87974F83-5928-4FE4-B354-3A42D6DF58C6}"/>
              </a:ext>
            </a:extLst>
          </p:cNvPr>
          <p:cNvSpPr>
            <a:spLocks noGrp="1"/>
          </p:cNvSpPr>
          <p:nvPr>
            <p:ph type="title"/>
          </p:nvPr>
        </p:nvSpPr>
        <p:spPr/>
        <p:txBody>
          <a:bodyPr/>
          <a:lstStyle/>
          <a:p>
            <a:r>
              <a:rPr lang="en-US" dirty="0"/>
              <a:t>The Hook Model: Variable Reward</a:t>
            </a:r>
          </a:p>
        </p:txBody>
      </p:sp>
      <p:sp>
        <p:nvSpPr>
          <p:cNvPr id="4" name="Slide Number Placeholder 3">
            <a:extLst>
              <a:ext uri="{FF2B5EF4-FFF2-40B4-BE49-F238E27FC236}">
                <a16:creationId xmlns:a16="http://schemas.microsoft.com/office/drawing/2014/main" id="{CADD475D-A535-47A9-9A26-9F12FE68097D}"/>
              </a:ext>
            </a:extLst>
          </p:cNvPr>
          <p:cNvSpPr>
            <a:spLocks noGrp="1"/>
          </p:cNvSpPr>
          <p:nvPr>
            <p:ph type="sldNum" sz="quarter" idx="12"/>
          </p:nvPr>
        </p:nvSpPr>
        <p:spPr/>
        <p:txBody>
          <a:bodyPr/>
          <a:lstStyle/>
          <a:p>
            <a:fld id="{051E4EB5-CDFB-4CD6-8699-1F8038A9BF27}" type="slidenum">
              <a:rPr lang="en-US" smtClean="0"/>
              <a:t>18</a:t>
            </a:fld>
            <a:endParaRPr lang="en-US"/>
          </a:p>
        </p:txBody>
      </p:sp>
      <p:pic>
        <p:nvPicPr>
          <p:cNvPr id="5" name="Picture 4" descr="A screenshot of a cell phone&#10;&#10;Description automatically generated">
            <a:extLst>
              <a:ext uri="{FF2B5EF4-FFF2-40B4-BE49-F238E27FC236}">
                <a16:creationId xmlns:a16="http://schemas.microsoft.com/office/drawing/2014/main" id="{984D3E48-5CDD-4001-BD41-E3AF72DA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17" y="1200674"/>
            <a:ext cx="4267200" cy="4924425"/>
          </a:xfrm>
          <a:prstGeom prst="rect">
            <a:avLst/>
          </a:prstGeom>
        </p:spPr>
      </p:pic>
      <p:sp>
        <p:nvSpPr>
          <p:cNvPr id="6" name="Rectangle 5">
            <a:extLst>
              <a:ext uri="{FF2B5EF4-FFF2-40B4-BE49-F238E27FC236}">
                <a16:creationId xmlns:a16="http://schemas.microsoft.com/office/drawing/2014/main" id="{BE6F4C62-CEA0-48DC-872F-4BDAEB9D820D}"/>
              </a:ext>
            </a:extLst>
          </p:cNvPr>
          <p:cNvSpPr/>
          <p:nvPr/>
        </p:nvSpPr>
        <p:spPr>
          <a:xfrm>
            <a:off x="4686300" y="3931920"/>
            <a:ext cx="2137410" cy="202311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2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6A3514-0497-466D-9923-0F5AFA393DBD}"/>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A7E675BB-E52F-4F88-8421-F1BAA664BDEE}"/>
              </a:ext>
            </a:extLst>
          </p:cNvPr>
          <p:cNvSpPr>
            <a:spLocks noGrp="1"/>
          </p:cNvSpPr>
          <p:nvPr>
            <p:ph type="title"/>
          </p:nvPr>
        </p:nvSpPr>
        <p:spPr/>
        <p:txBody>
          <a:bodyPr/>
          <a:lstStyle/>
          <a:p>
            <a:r>
              <a:rPr lang="en-US" dirty="0"/>
              <a:t>Reward: Scratching the Itch</a:t>
            </a:r>
          </a:p>
        </p:txBody>
      </p:sp>
      <p:sp>
        <p:nvSpPr>
          <p:cNvPr id="4" name="Slide Number Placeholder 3">
            <a:extLst>
              <a:ext uri="{FF2B5EF4-FFF2-40B4-BE49-F238E27FC236}">
                <a16:creationId xmlns:a16="http://schemas.microsoft.com/office/drawing/2014/main" id="{58054C74-617B-4C4D-9B6B-7191AF7DEC57}"/>
              </a:ext>
            </a:extLst>
          </p:cNvPr>
          <p:cNvSpPr>
            <a:spLocks noGrp="1"/>
          </p:cNvSpPr>
          <p:nvPr>
            <p:ph type="sldNum" sz="quarter" idx="12"/>
          </p:nvPr>
        </p:nvSpPr>
        <p:spPr/>
        <p:txBody>
          <a:bodyPr/>
          <a:lstStyle/>
          <a:p>
            <a:fld id="{051E4EB5-CDFB-4CD6-8699-1F8038A9BF27}" type="slidenum">
              <a:rPr lang="en-US" smtClean="0"/>
              <a:t>19</a:t>
            </a:fld>
            <a:endParaRPr lang="en-US"/>
          </a:p>
        </p:txBody>
      </p:sp>
      <p:sp>
        <p:nvSpPr>
          <p:cNvPr id="5" name="TextBox 4">
            <a:extLst>
              <a:ext uri="{FF2B5EF4-FFF2-40B4-BE49-F238E27FC236}">
                <a16:creationId xmlns:a16="http://schemas.microsoft.com/office/drawing/2014/main" id="{0294E9B7-5B9F-453F-84E8-13D7FC32261A}"/>
              </a:ext>
            </a:extLst>
          </p:cNvPr>
          <p:cNvSpPr txBox="1"/>
          <p:nvPr/>
        </p:nvSpPr>
        <p:spPr>
          <a:xfrm>
            <a:off x="1691150" y="1314243"/>
            <a:ext cx="6545382" cy="369332"/>
          </a:xfrm>
          <a:prstGeom prst="rect">
            <a:avLst/>
          </a:prstGeom>
          <a:noFill/>
        </p:spPr>
        <p:txBody>
          <a:bodyPr wrap="none" rtlCol="0">
            <a:spAutoFit/>
          </a:bodyPr>
          <a:lstStyle/>
          <a:p>
            <a:r>
              <a:rPr lang="en-US" b="1" dirty="0">
                <a:solidFill>
                  <a:srgbClr val="3C4858"/>
                </a:solidFill>
              </a:rPr>
              <a:t>Anticipation of a reward stimulates the stress of desire </a:t>
            </a:r>
            <a:r>
              <a:rPr lang="en-US" b="1" baseline="30000" dirty="0">
                <a:solidFill>
                  <a:srgbClr val="3C4858"/>
                </a:solidFill>
              </a:rPr>
              <a:t>[9]</a:t>
            </a:r>
          </a:p>
        </p:txBody>
      </p:sp>
      <p:pic>
        <p:nvPicPr>
          <p:cNvPr id="7" name="Picture 6" descr="A picture containing person, sitting, wearing, ball&#10;&#10;Description automatically generated">
            <a:extLst>
              <a:ext uri="{FF2B5EF4-FFF2-40B4-BE49-F238E27FC236}">
                <a16:creationId xmlns:a16="http://schemas.microsoft.com/office/drawing/2014/main" id="{316C804D-6F0A-4C3C-A685-673DE7E0DC2A}"/>
              </a:ext>
            </a:extLst>
          </p:cNvPr>
          <p:cNvPicPr>
            <a:picLocks noChangeAspect="1"/>
          </p:cNvPicPr>
          <p:nvPr/>
        </p:nvPicPr>
        <p:blipFill rotWithShape="1">
          <a:blip r:embed="rId3">
            <a:extLst>
              <a:ext uri="{28A0092B-C50C-407E-A947-70E740481C1C}">
                <a14:useLocalDpi xmlns:a14="http://schemas.microsoft.com/office/drawing/2010/main" val="0"/>
              </a:ext>
            </a:extLst>
          </a:blip>
          <a:srcRect t="484"/>
          <a:stretch/>
        </p:blipFill>
        <p:spPr>
          <a:xfrm>
            <a:off x="298140" y="1902666"/>
            <a:ext cx="4251000" cy="3268981"/>
          </a:xfrm>
          <a:prstGeom prst="rect">
            <a:avLst/>
          </a:prstGeom>
        </p:spPr>
      </p:pic>
      <p:pic>
        <p:nvPicPr>
          <p:cNvPr id="9" name="Picture 8" descr="A close up of a sign&#10;&#10;Description automatically generated">
            <a:extLst>
              <a:ext uri="{FF2B5EF4-FFF2-40B4-BE49-F238E27FC236}">
                <a16:creationId xmlns:a16="http://schemas.microsoft.com/office/drawing/2014/main" id="{BA470582-21A5-47B1-A735-0F5A359B0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801" y="1945980"/>
            <a:ext cx="4118339" cy="3182353"/>
          </a:xfrm>
          <a:prstGeom prst="rect">
            <a:avLst/>
          </a:prstGeom>
        </p:spPr>
      </p:pic>
      <p:sp>
        <p:nvSpPr>
          <p:cNvPr id="10" name="TextBox 9">
            <a:extLst>
              <a:ext uri="{FF2B5EF4-FFF2-40B4-BE49-F238E27FC236}">
                <a16:creationId xmlns:a16="http://schemas.microsoft.com/office/drawing/2014/main" id="{AED44283-4B44-4805-9B4A-756915D5EAA1}"/>
              </a:ext>
            </a:extLst>
          </p:cNvPr>
          <p:cNvSpPr txBox="1"/>
          <p:nvPr/>
        </p:nvSpPr>
        <p:spPr>
          <a:xfrm>
            <a:off x="1573329" y="6094740"/>
            <a:ext cx="6781023" cy="261610"/>
          </a:xfrm>
          <a:prstGeom prst="rect">
            <a:avLst/>
          </a:prstGeom>
          <a:noFill/>
        </p:spPr>
        <p:txBody>
          <a:bodyPr wrap="none" rtlCol="0">
            <a:spAutoFit/>
          </a:bodyPr>
          <a:lstStyle/>
          <a:p>
            <a:r>
              <a:rPr lang="en-US" sz="1100" dirty="0"/>
              <a:t>Image Source: </a:t>
            </a:r>
            <a:r>
              <a:rPr lang="en-US" sz="1100" dirty="0">
                <a:hlinkClick r:id="rId5"/>
              </a:rPr>
              <a:t>https://www.slideshare.net/GoAtlassian/hooked-how-to-build-habitforming-products-nir-eyal</a:t>
            </a:r>
            <a:endParaRPr lang="en-US" sz="1100" dirty="0"/>
          </a:p>
        </p:txBody>
      </p:sp>
      <p:sp>
        <p:nvSpPr>
          <p:cNvPr id="11" name="TextBox 10">
            <a:extLst>
              <a:ext uri="{FF2B5EF4-FFF2-40B4-BE49-F238E27FC236}">
                <a16:creationId xmlns:a16="http://schemas.microsoft.com/office/drawing/2014/main" id="{98EE5F3D-D982-4C2D-849F-126BFC81D7AF}"/>
              </a:ext>
            </a:extLst>
          </p:cNvPr>
          <p:cNvSpPr txBox="1"/>
          <p:nvPr/>
        </p:nvSpPr>
        <p:spPr>
          <a:xfrm>
            <a:off x="1037181" y="5434052"/>
            <a:ext cx="7289240" cy="369332"/>
          </a:xfrm>
          <a:prstGeom prst="rect">
            <a:avLst/>
          </a:prstGeom>
          <a:noFill/>
        </p:spPr>
        <p:txBody>
          <a:bodyPr wrap="none" rtlCol="0">
            <a:spAutoFit/>
          </a:bodyPr>
          <a:lstStyle/>
          <a:p>
            <a:r>
              <a:rPr lang="en-US" b="1" dirty="0">
                <a:solidFill>
                  <a:srgbClr val="FF984E"/>
                </a:solidFill>
              </a:rPr>
              <a:t>Variability increases the stress of desire and increases behavior!</a:t>
            </a:r>
            <a:endParaRPr lang="en-US" b="1" baseline="30000" dirty="0">
              <a:solidFill>
                <a:srgbClr val="FF984E"/>
              </a:solidFill>
            </a:endParaRPr>
          </a:p>
        </p:txBody>
      </p:sp>
    </p:spTree>
    <p:extLst>
      <p:ext uri="{BB962C8B-B14F-4D97-AF65-F5344CB8AC3E}">
        <p14:creationId xmlns:p14="http://schemas.microsoft.com/office/powerpoint/2010/main" val="421515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F35BF7B2-F396-4550-9ECE-30699D0BF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011" y="2526878"/>
            <a:ext cx="5024760" cy="3768570"/>
          </a:xfrm>
          <a:prstGeom prst="rect">
            <a:avLst/>
          </a:prstGeom>
        </p:spPr>
      </p:pic>
      <p:sp>
        <p:nvSpPr>
          <p:cNvPr id="2" name="Footer Placeholder 1">
            <a:extLst>
              <a:ext uri="{FF2B5EF4-FFF2-40B4-BE49-F238E27FC236}">
                <a16:creationId xmlns:a16="http://schemas.microsoft.com/office/drawing/2014/main" id="{3966C5BC-1325-437C-AEFA-27C750D2B61B}"/>
              </a:ext>
            </a:extLst>
          </p:cNvPr>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3" name="Title 2">
            <a:extLst>
              <a:ext uri="{FF2B5EF4-FFF2-40B4-BE49-F238E27FC236}">
                <a16:creationId xmlns:a16="http://schemas.microsoft.com/office/drawing/2014/main" id="{62CB0766-B45A-4A20-A057-975546752B99}"/>
              </a:ext>
            </a:extLst>
          </p:cNvPr>
          <p:cNvSpPr>
            <a:spLocks noGrp="1"/>
          </p:cNvSpPr>
          <p:nvPr>
            <p:ph type="title"/>
          </p:nvPr>
        </p:nvSpPr>
        <p:spPr/>
        <p:txBody>
          <a:bodyPr/>
          <a:lstStyle/>
          <a:p>
            <a:r>
              <a:rPr lang="en-US" dirty="0"/>
              <a:t>Contents</a:t>
            </a:r>
          </a:p>
        </p:txBody>
      </p:sp>
      <p:sp>
        <p:nvSpPr>
          <p:cNvPr id="4" name="Content Placeholder 3">
            <a:extLst>
              <a:ext uri="{FF2B5EF4-FFF2-40B4-BE49-F238E27FC236}">
                <a16:creationId xmlns:a16="http://schemas.microsoft.com/office/drawing/2014/main" id="{BA7B21F0-940D-480E-AEBB-7247BB431A68}"/>
              </a:ext>
            </a:extLst>
          </p:cNvPr>
          <p:cNvSpPr>
            <a:spLocks noGrp="1"/>
          </p:cNvSpPr>
          <p:nvPr>
            <p:ph sz="half" idx="1"/>
          </p:nvPr>
        </p:nvSpPr>
        <p:spPr>
          <a:xfrm>
            <a:off x="-1" y="879417"/>
            <a:ext cx="8797771" cy="5355128"/>
          </a:xfrm>
        </p:spPr>
        <p:txBody>
          <a:bodyPr/>
          <a:lstStyle/>
          <a:p>
            <a:pPr marL="514350" indent="-514350">
              <a:buFont typeface="+mj-lt"/>
              <a:buAutoNum type="romanUcPeriod"/>
            </a:pPr>
            <a:endParaRPr lang="en-US" dirty="0"/>
          </a:p>
          <a:p>
            <a:pPr marL="514350" indent="-514350">
              <a:buFont typeface="+mj-lt"/>
              <a:buAutoNum type="romanUcPeriod"/>
            </a:pPr>
            <a:r>
              <a:rPr lang="en-US" dirty="0"/>
              <a:t>Sustained User Engagement: Problem Statement</a:t>
            </a:r>
          </a:p>
          <a:p>
            <a:pPr marL="514350" indent="-514350">
              <a:buFont typeface="+mj-lt"/>
              <a:buAutoNum type="romanUcPeriod"/>
            </a:pPr>
            <a:r>
              <a:rPr lang="en-US" dirty="0"/>
              <a:t>The Hook Model</a:t>
            </a:r>
          </a:p>
          <a:p>
            <a:pPr marL="514350" indent="-514350">
              <a:buFont typeface="+mj-lt"/>
              <a:buAutoNum type="romanUcPeriod"/>
            </a:pPr>
            <a:r>
              <a:rPr lang="en-US" dirty="0"/>
              <a:t>Persuasive Systems Design Framework</a:t>
            </a:r>
          </a:p>
          <a:p>
            <a:pPr marL="514350" indent="-514350">
              <a:buFont typeface="+mj-lt"/>
              <a:buAutoNum type="romanUcPeriod"/>
            </a:pPr>
            <a:r>
              <a:rPr lang="en-US" dirty="0"/>
              <a:t>Measuring User Engagement</a:t>
            </a:r>
          </a:p>
          <a:p>
            <a:pPr marL="514350" indent="-514350">
              <a:buFont typeface="+mj-lt"/>
              <a:buAutoNum type="romanUcPeriod"/>
            </a:pPr>
            <a:r>
              <a:rPr lang="en-US" dirty="0"/>
              <a:t>Ethics</a:t>
            </a:r>
          </a:p>
          <a:p>
            <a:endParaRPr lang="en-US" dirty="0"/>
          </a:p>
        </p:txBody>
      </p:sp>
      <p:sp>
        <p:nvSpPr>
          <p:cNvPr id="6" name="Slide Number Placeholder 5">
            <a:extLst>
              <a:ext uri="{FF2B5EF4-FFF2-40B4-BE49-F238E27FC236}">
                <a16:creationId xmlns:a16="http://schemas.microsoft.com/office/drawing/2014/main" id="{04ABEEC2-DD3A-4003-9D15-7D49B9A4539E}"/>
              </a:ext>
            </a:extLst>
          </p:cNvPr>
          <p:cNvSpPr>
            <a:spLocks noGrp="1"/>
          </p:cNvSpPr>
          <p:nvPr>
            <p:ph type="sldNum" sz="quarter" idx="12"/>
          </p:nvPr>
        </p:nvSpPr>
        <p:spPr/>
        <p:txBody>
          <a:bodyPr/>
          <a:lstStyle/>
          <a:p>
            <a:fld id="{051E4EB5-CDFB-4CD6-8699-1F8038A9BF27}" type="slidenum">
              <a:rPr lang="en-US" smtClean="0"/>
              <a:t>2</a:t>
            </a:fld>
            <a:endParaRPr lang="en-US"/>
          </a:p>
        </p:txBody>
      </p:sp>
      <p:sp>
        <p:nvSpPr>
          <p:cNvPr id="24" name="TextBox 23">
            <a:extLst>
              <a:ext uri="{FF2B5EF4-FFF2-40B4-BE49-F238E27FC236}">
                <a16:creationId xmlns:a16="http://schemas.microsoft.com/office/drawing/2014/main" id="{01515C8E-9F1A-4D30-B2CD-9E1BCD441D60}"/>
              </a:ext>
            </a:extLst>
          </p:cNvPr>
          <p:cNvSpPr txBox="1"/>
          <p:nvPr/>
        </p:nvSpPr>
        <p:spPr>
          <a:xfrm>
            <a:off x="2374030" y="6103740"/>
            <a:ext cx="4833374" cy="261610"/>
          </a:xfrm>
          <a:prstGeom prst="rect">
            <a:avLst/>
          </a:prstGeom>
          <a:noFill/>
        </p:spPr>
        <p:txBody>
          <a:bodyPr wrap="none" rtlCol="0">
            <a:spAutoFit/>
          </a:bodyPr>
          <a:lstStyle/>
          <a:p>
            <a:pPr algn="ctr"/>
            <a:r>
              <a:rPr lang="en-US" sz="1100" dirty="0"/>
              <a:t>Image Source: </a:t>
            </a:r>
            <a:r>
              <a:rPr lang="en-US" sz="1100" dirty="0">
                <a:hlinkClick r:id="rId4"/>
              </a:rPr>
              <a:t>https://dribbble.com/shots/3918510-Customer-Engagement</a:t>
            </a:r>
            <a:r>
              <a:rPr lang="en-US" sz="1100" dirty="0"/>
              <a:t> </a:t>
            </a:r>
          </a:p>
        </p:txBody>
      </p:sp>
    </p:spTree>
    <p:extLst>
      <p:ext uri="{BB962C8B-B14F-4D97-AF65-F5344CB8AC3E}">
        <p14:creationId xmlns:p14="http://schemas.microsoft.com/office/powerpoint/2010/main" val="288912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87C94E-F750-4381-8800-1453C774ACC1}"/>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F82C8A22-F69C-44AE-9DE5-646C915A74FD}"/>
              </a:ext>
            </a:extLst>
          </p:cNvPr>
          <p:cNvSpPr>
            <a:spLocks noGrp="1"/>
          </p:cNvSpPr>
          <p:nvPr>
            <p:ph type="title"/>
          </p:nvPr>
        </p:nvSpPr>
        <p:spPr/>
        <p:txBody>
          <a:bodyPr/>
          <a:lstStyle/>
          <a:p>
            <a:r>
              <a:rPr lang="en-US" dirty="0"/>
              <a:t>Reward: Types of Rewards</a:t>
            </a:r>
          </a:p>
        </p:txBody>
      </p:sp>
      <p:pic>
        <p:nvPicPr>
          <p:cNvPr id="7" name="Content Placeholder 6" descr="A picture containing drawing&#10;&#10;Description automatically generated">
            <a:extLst>
              <a:ext uri="{FF2B5EF4-FFF2-40B4-BE49-F238E27FC236}">
                <a16:creationId xmlns:a16="http://schemas.microsoft.com/office/drawing/2014/main" id="{957A1067-2173-4C82-8D9C-02AAE771EFF3}"/>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9533" b="89452" l="6270" r="95298">
                        <a14:foregroundMark x1="11599" y1="42596" x2="13793" y2="56592"/>
                        <a14:foregroundMark x1="13793" y1="56592" x2="19279" y2="63895"/>
                        <a14:foregroundMark x1="19279" y1="63895" x2="22100" y2="53753"/>
                        <a14:foregroundMark x1="22100" y1="53753" x2="18025" y2="64097"/>
                        <a14:foregroundMark x1="18025" y1="64097" x2="19906" y2="50101"/>
                        <a14:foregroundMark x1="19906" y1="50101" x2="11755" y2="53550"/>
                        <a14:foregroundMark x1="11755" y1="53550" x2="12853" y2="65112"/>
                        <a14:foregroundMark x1="12853" y1="65112" x2="19436" y2="70994"/>
                        <a14:foregroundMark x1="19436" y1="70994" x2="22414" y2="61258"/>
                        <a14:foregroundMark x1="22414" y1="61258" x2="21787" y2="50913"/>
                        <a14:foregroundMark x1="21787" y1="50913" x2="17085" y2="60243"/>
                        <a14:foregroundMark x1="17085" y1="60243" x2="24922" y2="58215"/>
                        <a14:foregroundMark x1="24922" y1="58215" x2="26332" y2="43205"/>
                        <a14:foregroundMark x1="26332" y1="43205" x2="18495" y2="46856"/>
                        <a14:foregroundMark x1="18495" y1="46856" x2="17712" y2="51521"/>
                        <a14:foregroundMark x1="7994" y1="35903" x2="6426" y2="47059"/>
                        <a14:foregroundMark x1="6426" y1="47059" x2="7524" y2="55781"/>
                        <a14:foregroundMark x1="78056" y1="38337" x2="74608" y2="49696"/>
                        <a14:foregroundMark x1="74608" y1="49696" x2="80564" y2="70183"/>
                        <a14:foregroundMark x1="80564" y1="70183" x2="89028" y2="62069"/>
                        <a14:foregroundMark x1="89028" y1="62069" x2="92320" y2="51318"/>
                        <a14:foregroundMark x1="92320" y1="51318" x2="91379" y2="37931"/>
                        <a14:foregroundMark x1="91379" y1="37931" x2="82445" y2="32049"/>
                        <a14:foregroundMark x1="82445" y1="32049" x2="73668" y2="33671"/>
                        <a14:foregroundMark x1="73668" y1="33671" x2="70533" y2="43813"/>
                        <a14:foregroundMark x1="70533" y1="43813" x2="71630" y2="54361"/>
                        <a14:foregroundMark x1="71630" y1="54361" x2="75549" y2="65517"/>
                        <a14:foregroundMark x1="75549" y1="65517" x2="78997" y2="70385"/>
                        <a14:foregroundMark x1="94828" y1="37931" x2="95298" y2="48884"/>
                        <a14:foregroundMark x1="95298" y1="48884" x2="94984" y2="50304"/>
                      </a14:backgroundRemoval>
                    </a14:imgEffect>
                  </a14:imgLayer>
                </a14:imgProps>
              </a:ext>
              <a:ext uri="{28A0092B-C50C-407E-A947-70E740481C1C}">
                <a14:useLocalDpi xmlns:a14="http://schemas.microsoft.com/office/drawing/2010/main" val="0"/>
              </a:ext>
            </a:extLst>
          </a:blip>
          <a:srcRect t="23951" b="17631"/>
          <a:stretch/>
        </p:blipFill>
        <p:spPr>
          <a:xfrm>
            <a:off x="1533525" y="2057400"/>
            <a:ext cx="6076950" cy="2743200"/>
          </a:xfrm>
        </p:spPr>
      </p:pic>
      <p:sp>
        <p:nvSpPr>
          <p:cNvPr id="5" name="Slide Number Placeholder 4">
            <a:extLst>
              <a:ext uri="{FF2B5EF4-FFF2-40B4-BE49-F238E27FC236}">
                <a16:creationId xmlns:a16="http://schemas.microsoft.com/office/drawing/2014/main" id="{3EF86545-E750-4DF8-BAC7-2BB726C3648A}"/>
              </a:ext>
            </a:extLst>
          </p:cNvPr>
          <p:cNvSpPr>
            <a:spLocks noGrp="1"/>
          </p:cNvSpPr>
          <p:nvPr>
            <p:ph type="sldNum" sz="quarter" idx="12"/>
          </p:nvPr>
        </p:nvSpPr>
        <p:spPr/>
        <p:txBody>
          <a:bodyPr/>
          <a:lstStyle/>
          <a:p>
            <a:fld id="{051E4EB5-CDFB-4CD6-8699-1F8038A9BF27}" type="slidenum">
              <a:rPr lang="en-US" smtClean="0"/>
              <a:t>20</a:t>
            </a:fld>
            <a:endParaRPr lang="en-US"/>
          </a:p>
        </p:txBody>
      </p:sp>
      <p:sp>
        <p:nvSpPr>
          <p:cNvPr id="8" name="TextBox 7">
            <a:extLst>
              <a:ext uri="{FF2B5EF4-FFF2-40B4-BE49-F238E27FC236}">
                <a16:creationId xmlns:a16="http://schemas.microsoft.com/office/drawing/2014/main" id="{D250DFDD-0A6D-45B3-A97C-4A7E5B289FAA}"/>
              </a:ext>
            </a:extLst>
          </p:cNvPr>
          <p:cNvSpPr txBox="1"/>
          <p:nvPr/>
        </p:nvSpPr>
        <p:spPr>
          <a:xfrm>
            <a:off x="1345703" y="6094741"/>
            <a:ext cx="6890028" cy="261610"/>
          </a:xfrm>
          <a:prstGeom prst="rect">
            <a:avLst/>
          </a:prstGeom>
          <a:noFill/>
        </p:spPr>
        <p:txBody>
          <a:bodyPr wrap="none" rtlCol="0">
            <a:spAutoFit/>
          </a:bodyPr>
          <a:lstStyle/>
          <a:p>
            <a:r>
              <a:rPr lang="en-US" sz="1100" dirty="0"/>
              <a:t>Image Sources: </a:t>
            </a:r>
            <a:r>
              <a:rPr lang="en-US" sz="1100" dirty="0">
                <a:hlinkClick r:id="rId5"/>
              </a:rPr>
              <a:t>https://www.slideshare.net/GoAtlassian/hooked-how-to-build-habitforming-products-nir-eyal</a:t>
            </a:r>
            <a:endParaRPr lang="en-US" sz="1100" dirty="0"/>
          </a:p>
        </p:txBody>
      </p:sp>
      <p:sp>
        <p:nvSpPr>
          <p:cNvPr id="9" name="TextBox 8">
            <a:extLst>
              <a:ext uri="{FF2B5EF4-FFF2-40B4-BE49-F238E27FC236}">
                <a16:creationId xmlns:a16="http://schemas.microsoft.com/office/drawing/2014/main" id="{1D0E4E34-69EF-4210-9C26-749BFCDE0234}"/>
              </a:ext>
            </a:extLst>
          </p:cNvPr>
          <p:cNvSpPr txBox="1"/>
          <p:nvPr/>
        </p:nvSpPr>
        <p:spPr>
          <a:xfrm>
            <a:off x="2631985" y="1322436"/>
            <a:ext cx="4317464" cy="461665"/>
          </a:xfrm>
          <a:prstGeom prst="rect">
            <a:avLst/>
          </a:prstGeom>
          <a:noFill/>
        </p:spPr>
        <p:txBody>
          <a:bodyPr wrap="none" rtlCol="0">
            <a:spAutoFit/>
          </a:bodyPr>
          <a:lstStyle/>
          <a:p>
            <a:r>
              <a:rPr lang="en-US" sz="2400" b="1" dirty="0">
                <a:solidFill>
                  <a:srgbClr val="3C4858"/>
                </a:solidFill>
              </a:rPr>
              <a:t>3 Types of </a:t>
            </a:r>
            <a:r>
              <a:rPr lang="en-US" sz="2400" b="1" dirty="0">
                <a:solidFill>
                  <a:schemeClr val="accent3"/>
                </a:solidFill>
              </a:rPr>
              <a:t>Variable</a:t>
            </a:r>
            <a:r>
              <a:rPr lang="en-US" sz="2400" b="1" dirty="0">
                <a:solidFill>
                  <a:srgbClr val="3C4858"/>
                </a:solidFill>
              </a:rPr>
              <a:t> Rewards</a:t>
            </a:r>
            <a:endParaRPr lang="en-US" sz="2400" b="1" baseline="30000" dirty="0">
              <a:solidFill>
                <a:srgbClr val="3C4858"/>
              </a:solidFill>
            </a:endParaRPr>
          </a:p>
        </p:txBody>
      </p:sp>
      <p:sp>
        <p:nvSpPr>
          <p:cNvPr id="10" name="TextBox 9">
            <a:extLst>
              <a:ext uri="{FF2B5EF4-FFF2-40B4-BE49-F238E27FC236}">
                <a16:creationId xmlns:a16="http://schemas.microsoft.com/office/drawing/2014/main" id="{7F7E8DD4-A750-4A0B-8D09-181DD653FFD0}"/>
              </a:ext>
            </a:extLst>
          </p:cNvPr>
          <p:cNvSpPr txBox="1"/>
          <p:nvPr/>
        </p:nvSpPr>
        <p:spPr>
          <a:xfrm>
            <a:off x="1256573" y="5078338"/>
            <a:ext cx="6630854" cy="369332"/>
          </a:xfrm>
          <a:prstGeom prst="rect">
            <a:avLst/>
          </a:prstGeom>
          <a:noFill/>
        </p:spPr>
        <p:txBody>
          <a:bodyPr wrap="none" rtlCol="0">
            <a:spAutoFit/>
          </a:bodyPr>
          <a:lstStyle/>
          <a:p>
            <a:r>
              <a:rPr lang="en-US" b="1" dirty="0">
                <a:solidFill>
                  <a:srgbClr val="3C4858"/>
                </a:solidFill>
              </a:rPr>
              <a:t>To create habit-forming products we need to use 1 or more</a:t>
            </a:r>
            <a:endParaRPr lang="en-US" b="1" baseline="30000" dirty="0">
              <a:solidFill>
                <a:srgbClr val="3C4858"/>
              </a:solidFill>
            </a:endParaRPr>
          </a:p>
        </p:txBody>
      </p:sp>
    </p:spTree>
    <p:extLst>
      <p:ext uri="{BB962C8B-B14F-4D97-AF65-F5344CB8AC3E}">
        <p14:creationId xmlns:p14="http://schemas.microsoft.com/office/powerpoint/2010/main" val="2651917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EA55C4-425B-4A6E-BDBD-89022C97C560}"/>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87974F83-5928-4FE4-B354-3A42D6DF58C6}"/>
              </a:ext>
            </a:extLst>
          </p:cNvPr>
          <p:cNvSpPr>
            <a:spLocks noGrp="1"/>
          </p:cNvSpPr>
          <p:nvPr>
            <p:ph type="title"/>
          </p:nvPr>
        </p:nvSpPr>
        <p:spPr/>
        <p:txBody>
          <a:bodyPr/>
          <a:lstStyle/>
          <a:p>
            <a:r>
              <a:rPr lang="en-US" dirty="0"/>
              <a:t>The Hook Model: Investment</a:t>
            </a:r>
          </a:p>
        </p:txBody>
      </p:sp>
      <p:sp>
        <p:nvSpPr>
          <p:cNvPr id="4" name="Slide Number Placeholder 3">
            <a:extLst>
              <a:ext uri="{FF2B5EF4-FFF2-40B4-BE49-F238E27FC236}">
                <a16:creationId xmlns:a16="http://schemas.microsoft.com/office/drawing/2014/main" id="{CADD475D-A535-47A9-9A26-9F12FE68097D}"/>
              </a:ext>
            </a:extLst>
          </p:cNvPr>
          <p:cNvSpPr>
            <a:spLocks noGrp="1"/>
          </p:cNvSpPr>
          <p:nvPr>
            <p:ph type="sldNum" sz="quarter" idx="12"/>
          </p:nvPr>
        </p:nvSpPr>
        <p:spPr/>
        <p:txBody>
          <a:bodyPr/>
          <a:lstStyle/>
          <a:p>
            <a:fld id="{051E4EB5-CDFB-4CD6-8699-1F8038A9BF27}" type="slidenum">
              <a:rPr lang="en-US" smtClean="0"/>
              <a:t>21</a:t>
            </a:fld>
            <a:endParaRPr lang="en-US"/>
          </a:p>
        </p:txBody>
      </p:sp>
      <p:pic>
        <p:nvPicPr>
          <p:cNvPr id="5" name="Picture 4" descr="A screenshot of a cell phone&#10;&#10;Description automatically generated">
            <a:extLst>
              <a:ext uri="{FF2B5EF4-FFF2-40B4-BE49-F238E27FC236}">
                <a16:creationId xmlns:a16="http://schemas.microsoft.com/office/drawing/2014/main" id="{984D3E48-5CDD-4001-BD41-E3AF72DAF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17" y="1200674"/>
            <a:ext cx="4267200" cy="4924425"/>
          </a:xfrm>
          <a:prstGeom prst="rect">
            <a:avLst/>
          </a:prstGeom>
        </p:spPr>
      </p:pic>
      <p:sp>
        <p:nvSpPr>
          <p:cNvPr id="6" name="Rectangle 5">
            <a:extLst>
              <a:ext uri="{FF2B5EF4-FFF2-40B4-BE49-F238E27FC236}">
                <a16:creationId xmlns:a16="http://schemas.microsoft.com/office/drawing/2014/main" id="{BE6F4C62-CEA0-48DC-872F-4BDAEB9D820D}"/>
              </a:ext>
            </a:extLst>
          </p:cNvPr>
          <p:cNvSpPr/>
          <p:nvPr/>
        </p:nvSpPr>
        <p:spPr>
          <a:xfrm>
            <a:off x="2743200" y="3931920"/>
            <a:ext cx="2137410" cy="202311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74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7A02A1-C94C-40C0-A1BE-767F6BB90FFF}"/>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4878F0F9-1C61-4F9B-8173-EB7A4202EA3B}"/>
              </a:ext>
            </a:extLst>
          </p:cNvPr>
          <p:cNvSpPr>
            <a:spLocks noGrp="1"/>
          </p:cNvSpPr>
          <p:nvPr>
            <p:ph type="title"/>
          </p:nvPr>
        </p:nvSpPr>
        <p:spPr/>
        <p:txBody>
          <a:bodyPr/>
          <a:lstStyle/>
          <a:p>
            <a:r>
              <a:rPr lang="en-US" dirty="0"/>
              <a:t>Investment: Types of Investment</a:t>
            </a:r>
          </a:p>
        </p:txBody>
      </p:sp>
      <p:sp>
        <p:nvSpPr>
          <p:cNvPr id="4" name="Slide Number Placeholder 3">
            <a:extLst>
              <a:ext uri="{FF2B5EF4-FFF2-40B4-BE49-F238E27FC236}">
                <a16:creationId xmlns:a16="http://schemas.microsoft.com/office/drawing/2014/main" id="{BDD90754-4551-4F87-9B89-259EFA02291B}"/>
              </a:ext>
            </a:extLst>
          </p:cNvPr>
          <p:cNvSpPr>
            <a:spLocks noGrp="1"/>
          </p:cNvSpPr>
          <p:nvPr>
            <p:ph type="sldNum" sz="quarter" idx="12"/>
          </p:nvPr>
        </p:nvSpPr>
        <p:spPr/>
        <p:txBody>
          <a:bodyPr/>
          <a:lstStyle/>
          <a:p>
            <a:fld id="{051E4EB5-CDFB-4CD6-8699-1F8038A9BF27}" type="slidenum">
              <a:rPr lang="en-US" smtClean="0"/>
              <a:t>22</a:t>
            </a:fld>
            <a:endParaRPr lang="en-US"/>
          </a:p>
        </p:txBody>
      </p:sp>
      <p:pic>
        <p:nvPicPr>
          <p:cNvPr id="6" name="Graphic 5" descr="Piggy Bank">
            <a:extLst>
              <a:ext uri="{FF2B5EF4-FFF2-40B4-BE49-F238E27FC236}">
                <a16:creationId xmlns:a16="http://schemas.microsoft.com/office/drawing/2014/main" id="{BB9CD2D6-720F-4CB7-BAC1-D89D773727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304817" y="3384551"/>
            <a:ext cx="2971800" cy="2971800"/>
          </a:xfrm>
          <a:prstGeom prst="rect">
            <a:avLst/>
          </a:prstGeom>
        </p:spPr>
      </p:pic>
      <p:sp>
        <p:nvSpPr>
          <p:cNvPr id="8" name="Flowchart: Connector 7">
            <a:extLst>
              <a:ext uri="{FF2B5EF4-FFF2-40B4-BE49-F238E27FC236}">
                <a16:creationId xmlns:a16="http://schemas.microsoft.com/office/drawing/2014/main" id="{70151F48-296D-43A2-BD6F-0A612E901A17}"/>
              </a:ext>
            </a:extLst>
          </p:cNvPr>
          <p:cNvSpPr/>
          <p:nvPr/>
        </p:nvSpPr>
        <p:spPr>
          <a:xfrm>
            <a:off x="2122919" y="3222832"/>
            <a:ext cx="1309144" cy="1245870"/>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3C4858"/>
                </a:solidFill>
              </a:rPr>
              <a:t>Money</a:t>
            </a:r>
          </a:p>
        </p:txBody>
      </p:sp>
      <p:sp>
        <p:nvSpPr>
          <p:cNvPr id="9" name="Flowchart: Connector 8">
            <a:extLst>
              <a:ext uri="{FF2B5EF4-FFF2-40B4-BE49-F238E27FC236}">
                <a16:creationId xmlns:a16="http://schemas.microsoft.com/office/drawing/2014/main" id="{E4D8D901-A0C7-442F-A6C6-EDBA6EDC7906}"/>
              </a:ext>
            </a:extLst>
          </p:cNvPr>
          <p:cNvSpPr/>
          <p:nvPr/>
        </p:nvSpPr>
        <p:spPr>
          <a:xfrm>
            <a:off x="4572000" y="1275716"/>
            <a:ext cx="1303020" cy="1245870"/>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3C4858"/>
                </a:solidFill>
              </a:rPr>
              <a:t>Data</a:t>
            </a:r>
          </a:p>
        </p:txBody>
      </p:sp>
      <p:sp>
        <p:nvSpPr>
          <p:cNvPr id="10" name="Flowchart: Connector 9">
            <a:extLst>
              <a:ext uri="{FF2B5EF4-FFF2-40B4-BE49-F238E27FC236}">
                <a16:creationId xmlns:a16="http://schemas.microsoft.com/office/drawing/2014/main" id="{3BB3598F-6628-4901-8548-1F91BD3B7A5E}"/>
              </a:ext>
            </a:extLst>
          </p:cNvPr>
          <p:cNvSpPr/>
          <p:nvPr/>
        </p:nvSpPr>
        <p:spPr>
          <a:xfrm>
            <a:off x="3213286" y="2151644"/>
            <a:ext cx="1061533" cy="1078117"/>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3C4858"/>
                </a:solidFill>
              </a:rPr>
              <a:t>Time</a:t>
            </a:r>
          </a:p>
        </p:txBody>
      </p:sp>
      <p:sp>
        <p:nvSpPr>
          <p:cNvPr id="11" name="Flowchart: Connector 10">
            <a:extLst>
              <a:ext uri="{FF2B5EF4-FFF2-40B4-BE49-F238E27FC236}">
                <a16:creationId xmlns:a16="http://schemas.microsoft.com/office/drawing/2014/main" id="{E7E6142C-3CE5-433B-9041-BC8166F7DDFE}"/>
              </a:ext>
            </a:extLst>
          </p:cNvPr>
          <p:cNvSpPr/>
          <p:nvPr/>
        </p:nvSpPr>
        <p:spPr>
          <a:xfrm>
            <a:off x="4810422" y="2740425"/>
            <a:ext cx="1109528" cy="1146618"/>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3C4858"/>
                </a:solidFill>
              </a:rPr>
              <a:t>Effort</a:t>
            </a:r>
          </a:p>
        </p:txBody>
      </p:sp>
      <p:sp>
        <p:nvSpPr>
          <p:cNvPr id="12" name="Flowchart: Connector 11">
            <a:extLst>
              <a:ext uri="{FF2B5EF4-FFF2-40B4-BE49-F238E27FC236}">
                <a16:creationId xmlns:a16="http://schemas.microsoft.com/office/drawing/2014/main" id="{78A217CE-869A-4643-9417-C602081E9CF0}"/>
              </a:ext>
            </a:extLst>
          </p:cNvPr>
          <p:cNvSpPr/>
          <p:nvPr/>
        </p:nvSpPr>
        <p:spPr>
          <a:xfrm>
            <a:off x="1553283" y="1736932"/>
            <a:ext cx="1303020" cy="1245870"/>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3C4858"/>
                </a:solidFill>
              </a:rPr>
              <a:t>Social Capital</a:t>
            </a:r>
          </a:p>
        </p:txBody>
      </p:sp>
      <p:sp>
        <p:nvSpPr>
          <p:cNvPr id="13" name="Flowchart: Connector 12">
            <a:extLst>
              <a:ext uri="{FF2B5EF4-FFF2-40B4-BE49-F238E27FC236}">
                <a16:creationId xmlns:a16="http://schemas.microsoft.com/office/drawing/2014/main" id="{567134FD-D6C9-493A-B4A9-7B5F8FF60630}"/>
              </a:ext>
            </a:extLst>
          </p:cNvPr>
          <p:cNvSpPr/>
          <p:nvPr/>
        </p:nvSpPr>
        <p:spPr>
          <a:xfrm>
            <a:off x="6266701" y="2155122"/>
            <a:ext cx="1508760" cy="1513587"/>
          </a:xfrm>
          <a:prstGeom prst="flowChartConnector">
            <a:avLst/>
          </a:prstGeom>
          <a:noFill/>
          <a:ln w="38100">
            <a:solidFill>
              <a:srgbClr val="3C485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solidFill>
                  <a:srgbClr val="3C4858"/>
                </a:solidFill>
              </a:rPr>
              <a:t>Emotional Commitment</a:t>
            </a:r>
          </a:p>
        </p:txBody>
      </p:sp>
    </p:spTree>
    <p:extLst>
      <p:ext uri="{BB962C8B-B14F-4D97-AF65-F5344CB8AC3E}">
        <p14:creationId xmlns:p14="http://schemas.microsoft.com/office/powerpoint/2010/main" val="126654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DB5FCF-843C-463E-B219-F03A384F5445}"/>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8FAAE20F-A1E4-4E43-8754-FF50E2427F3F}"/>
              </a:ext>
            </a:extLst>
          </p:cNvPr>
          <p:cNvSpPr>
            <a:spLocks noGrp="1"/>
          </p:cNvSpPr>
          <p:nvPr>
            <p:ph type="title"/>
          </p:nvPr>
        </p:nvSpPr>
        <p:spPr/>
        <p:txBody>
          <a:bodyPr/>
          <a:lstStyle/>
          <a:p>
            <a:r>
              <a:rPr lang="en-US" dirty="0"/>
              <a:t>Investment: Why is it Important?</a:t>
            </a:r>
          </a:p>
        </p:txBody>
      </p:sp>
      <p:sp>
        <p:nvSpPr>
          <p:cNvPr id="4" name="Content Placeholder 3">
            <a:extLst>
              <a:ext uri="{FF2B5EF4-FFF2-40B4-BE49-F238E27FC236}">
                <a16:creationId xmlns:a16="http://schemas.microsoft.com/office/drawing/2014/main" id="{E9865224-DF8A-40E7-B941-8B5889B102F2}"/>
              </a:ext>
            </a:extLst>
          </p:cNvPr>
          <p:cNvSpPr>
            <a:spLocks noGrp="1"/>
          </p:cNvSpPr>
          <p:nvPr>
            <p:ph idx="1"/>
          </p:nvPr>
        </p:nvSpPr>
        <p:spPr/>
        <p:txBody>
          <a:bodyPr/>
          <a:lstStyle/>
          <a:p>
            <a:pPr marL="457200" indent="-457200">
              <a:buFont typeface="+mj-lt"/>
              <a:buAutoNum type="arabicPeriod"/>
            </a:pPr>
            <a:r>
              <a:rPr lang="en-US" dirty="0"/>
              <a:t>Investments load the next trigger of the hook</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Investments store value improving the product with use</a:t>
            </a:r>
          </a:p>
        </p:txBody>
      </p:sp>
      <p:sp>
        <p:nvSpPr>
          <p:cNvPr id="5" name="Slide Number Placeholder 4">
            <a:extLst>
              <a:ext uri="{FF2B5EF4-FFF2-40B4-BE49-F238E27FC236}">
                <a16:creationId xmlns:a16="http://schemas.microsoft.com/office/drawing/2014/main" id="{5A72774D-959A-4D82-BD62-3444DD6C8CD4}"/>
              </a:ext>
            </a:extLst>
          </p:cNvPr>
          <p:cNvSpPr>
            <a:spLocks noGrp="1"/>
          </p:cNvSpPr>
          <p:nvPr>
            <p:ph type="sldNum" sz="quarter" idx="12"/>
          </p:nvPr>
        </p:nvSpPr>
        <p:spPr/>
        <p:txBody>
          <a:bodyPr/>
          <a:lstStyle/>
          <a:p>
            <a:fld id="{051E4EB5-CDFB-4CD6-8699-1F8038A9BF27}" type="slidenum">
              <a:rPr lang="en-US" smtClean="0"/>
              <a:t>23</a:t>
            </a:fld>
            <a:endParaRPr lang="en-US"/>
          </a:p>
        </p:txBody>
      </p:sp>
      <p:pic>
        <p:nvPicPr>
          <p:cNvPr id="7" name="Picture 6" descr="A close up of electronics&#10;&#10;Description automatically generated">
            <a:extLst>
              <a:ext uri="{FF2B5EF4-FFF2-40B4-BE49-F238E27FC236}">
                <a16:creationId xmlns:a16="http://schemas.microsoft.com/office/drawing/2014/main" id="{4BCC292B-0F8A-4574-9BDE-EFB9797FB8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859" b="92676" l="9949" r="89880">
                        <a14:foregroundMark x1="29846" y1="11035" x2="65523" y2="9766"/>
                        <a14:foregroundMark x1="65523" y1="9766" x2="70840" y2="10156"/>
                        <a14:foregroundMark x1="34134" y1="86328" x2="58319" y2="85254"/>
                        <a14:foregroundMark x1="58319" y1="85254" x2="42710" y2="84961"/>
                        <a14:foregroundMark x1="42710" y1="84961" x2="62436" y2="90625"/>
                        <a14:foregroundMark x1="62436" y1="90625" x2="50257" y2="92090"/>
                        <a14:foregroundMark x1="50257" y1="92090" x2="41509" y2="91309"/>
                        <a14:foregroundMark x1="83877" y1="79297" x2="83877" y2="79004"/>
                        <a14:foregroundMark x1="85763" y1="70801" x2="85763" y2="70801"/>
                        <a14:foregroundMark x1="84220" y1="61328" x2="84220" y2="61328"/>
                        <a14:foregroundMark x1="84906" y1="51660" x2="84563" y2="54980"/>
                        <a14:foregroundMark x1="83705" y1="28516" x2="83705" y2="43359"/>
                        <a14:foregroundMark x1="78902" y1="9473" x2="85420" y2="15625"/>
                        <a14:foregroundMark x1="85420" y1="15625" x2="84220" y2="25000"/>
                        <a14:foregroundMark x1="24528" y1="10840" x2="16981" y2="12988"/>
                        <a14:foregroundMark x1="34820" y1="5957" x2="34820" y2="5957"/>
                        <a14:foregroundMark x1="22813" y1="6348" x2="22813" y2="6348"/>
                        <a14:foregroundMark x1="16638" y1="7031" x2="16638" y2="7031"/>
                        <a14:foregroundMark x1="13722" y1="9961" x2="13722" y2="9961"/>
                        <a14:foregroundMark x1="13722" y1="17480" x2="16295" y2="83301"/>
                        <a14:foregroundMark x1="12521" y1="36328" x2="12521" y2="36328"/>
                        <a14:foregroundMark x1="13036" y1="34473" x2="13036" y2="34473"/>
                        <a14:foregroundMark x1="13036" y1="32520" x2="13036" y2="32520"/>
                        <a14:foregroundMark x1="13036" y1="30957" x2="13036" y2="30957"/>
                        <a14:foregroundMark x1="12864" y1="25000" x2="12864" y2="25000"/>
                        <a14:foregroundMark x1="76672" y1="5957" x2="76672" y2="5957"/>
                        <a14:foregroundMark x1="78731" y1="92676" x2="78731" y2="92676"/>
                        <a14:foregroundMark x1="19211" y1="16211" x2="26587" y2="18848"/>
                        <a14:foregroundMark x1="48885" y1="13477" x2="64494" y2="13770"/>
                        <a14:foregroundMark x1="64494" y1="13770" x2="75643" y2="17969"/>
                        <a14:foregroundMark x1="75643" y1="17969" x2="76329" y2="18848"/>
                      </a14:backgroundRemoval>
                    </a14:imgEffect>
                  </a14:imgLayer>
                </a14:imgProps>
              </a:ext>
              <a:ext uri="{28A0092B-C50C-407E-A947-70E740481C1C}">
                <a14:useLocalDpi xmlns:a14="http://schemas.microsoft.com/office/drawing/2010/main" val="0"/>
              </a:ext>
            </a:extLst>
          </a:blip>
          <a:stretch>
            <a:fillRect/>
          </a:stretch>
        </p:blipFill>
        <p:spPr>
          <a:xfrm>
            <a:off x="1403038" y="1598073"/>
            <a:ext cx="1363441" cy="2394792"/>
          </a:xfrm>
          <a:prstGeom prst="rect">
            <a:avLst/>
          </a:prstGeom>
        </p:spPr>
      </p:pic>
      <p:sp>
        <p:nvSpPr>
          <p:cNvPr id="8" name="TextBox 7">
            <a:extLst>
              <a:ext uri="{FF2B5EF4-FFF2-40B4-BE49-F238E27FC236}">
                <a16:creationId xmlns:a16="http://schemas.microsoft.com/office/drawing/2014/main" id="{81157953-7396-4EE0-BF3D-74E36A14E48D}"/>
              </a:ext>
            </a:extLst>
          </p:cNvPr>
          <p:cNvSpPr txBox="1"/>
          <p:nvPr/>
        </p:nvSpPr>
        <p:spPr>
          <a:xfrm>
            <a:off x="320493" y="3944483"/>
            <a:ext cx="3528530" cy="338554"/>
          </a:xfrm>
          <a:prstGeom prst="rect">
            <a:avLst/>
          </a:prstGeom>
          <a:noFill/>
        </p:spPr>
        <p:txBody>
          <a:bodyPr wrap="none" rtlCol="0">
            <a:spAutoFit/>
          </a:bodyPr>
          <a:lstStyle/>
          <a:p>
            <a:r>
              <a:rPr lang="en-US" sz="1600" b="1" dirty="0">
                <a:solidFill>
                  <a:srgbClr val="5962B9"/>
                </a:solidFill>
              </a:rPr>
              <a:t>Investment: Personal Goal Setting</a:t>
            </a:r>
          </a:p>
        </p:txBody>
      </p:sp>
      <p:pic>
        <p:nvPicPr>
          <p:cNvPr id="10" name="Graphic 9" descr="Arrow Right">
            <a:extLst>
              <a:ext uri="{FF2B5EF4-FFF2-40B4-BE49-F238E27FC236}">
                <a16:creationId xmlns:a16="http://schemas.microsoft.com/office/drawing/2014/main" id="{407F1CBF-882C-4E61-A5E3-0779EC74CE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37751" y="2338269"/>
            <a:ext cx="914400" cy="9144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29FBFB3C-F8F3-4087-876C-90E634F72B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3423" y="1694270"/>
            <a:ext cx="1151297" cy="2043552"/>
          </a:xfrm>
          <a:prstGeom prst="rect">
            <a:avLst/>
          </a:prstGeom>
        </p:spPr>
      </p:pic>
      <p:sp>
        <p:nvSpPr>
          <p:cNvPr id="13" name="TextBox 12">
            <a:extLst>
              <a:ext uri="{FF2B5EF4-FFF2-40B4-BE49-F238E27FC236}">
                <a16:creationId xmlns:a16="http://schemas.microsoft.com/office/drawing/2014/main" id="{589CEE4E-547F-498B-BD5D-51C11EB5C825}"/>
              </a:ext>
            </a:extLst>
          </p:cNvPr>
          <p:cNvSpPr txBox="1"/>
          <p:nvPr/>
        </p:nvSpPr>
        <p:spPr>
          <a:xfrm>
            <a:off x="4278192" y="3805133"/>
            <a:ext cx="4145808" cy="584775"/>
          </a:xfrm>
          <a:prstGeom prst="rect">
            <a:avLst/>
          </a:prstGeom>
          <a:noFill/>
        </p:spPr>
        <p:txBody>
          <a:bodyPr wrap="square" rtlCol="0">
            <a:spAutoFit/>
          </a:bodyPr>
          <a:lstStyle/>
          <a:p>
            <a:pPr algn="ctr"/>
            <a:r>
              <a:rPr lang="en-US" sz="1600" b="1" dirty="0">
                <a:solidFill>
                  <a:srgbClr val="5962B9"/>
                </a:solidFill>
              </a:rPr>
              <a:t>New External Trigger: Accomplishment Notification for New Goal</a:t>
            </a:r>
          </a:p>
        </p:txBody>
      </p:sp>
      <p:sp>
        <p:nvSpPr>
          <p:cNvPr id="15" name="TextBox 14">
            <a:extLst>
              <a:ext uri="{FF2B5EF4-FFF2-40B4-BE49-F238E27FC236}">
                <a16:creationId xmlns:a16="http://schemas.microsoft.com/office/drawing/2014/main" id="{1FAF9CAE-1660-46E5-B287-B6D2BF55441B}"/>
              </a:ext>
            </a:extLst>
          </p:cNvPr>
          <p:cNvSpPr txBox="1"/>
          <p:nvPr/>
        </p:nvSpPr>
        <p:spPr>
          <a:xfrm>
            <a:off x="360751" y="6034279"/>
            <a:ext cx="8582799" cy="261610"/>
          </a:xfrm>
          <a:prstGeom prst="rect">
            <a:avLst/>
          </a:prstGeom>
          <a:noFill/>
        </p:spPr>
        <p:txBody>
          <a:bodyPr wrap="none" rtlCol="0">
            <a:spAutoFit/>
          </a:bodyPr>
          <a:lstStyle/>
          <a:p>
            <a:r>
              <a:rPr lang="en-US" sz="1100" dirty="0"/>
              <a:t>Image Sources: </a:t>
            </a:r>
            <a:r>
              <a:rPr lang="en-US" sz="1100" dirty="0">
                <a:hlinkClick r:id="rId8"/>
              </a:rPr>
              <a:t>https://www.pinterest.com/pin/214413632235794356/</a:t>
            </a:r>
            <a:r>
              <a:rPr lang="en-US" sz="1100" dirty="0"/>
              <a:t>, </a:t>
            </a:r>
            <a:r>
              <a:rPr lang="en-US" sz="1100" dirty="0">
                <a:hlinkClick r:id="rId9"/>
              </a:rPr>
              <a:t>https://blog.fitbit.com/fitbit-personal-goal-setting-announcement/</a:t>
            </a:r>
            <a:endParaRPr lang="en-US" sz="1100" dirty="0"/>
          </a:p>
        </p:txBody>
      </p:sp>
      <p:pic>
        <p:nvPicPr>
          <p:cNvPr id="17" name="Graphic 16" descr="Hamburger Menu Icon">
            <a:extLst>
              <a:ext uri="{FF2B5EF4-FFF2-40B4-BE49-F238E27FC236}">
                <a16:creationId xmlns:a16="http://schemas.microsoft.com/office/drawing/2014/main" id="{2FD3E027-DD2A-4F5E-9F05-4AA2E609668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07156" y="4726807"/>
            <a:ext cx="914400" cy="914400"/>
          </a:xfrm>
          <a:prstGeom prst="rect">
            <a:avLst/>
          </a:prstGeom>
        </p:spPr>
      </p:pic>
      <p:pic>
        <p:nvPicPr>
          <p:cNvPr id="19" name="Graphic 18" descr="Megaphone">
            <a:extLst>
              <a:ext uri="{FF2B5EF4-FFF2-40B4-BE49-F238E27FC236}">
                <a16:creationId xmlns:a16="http://schemas.microsoft.com/office/drawing/2014/main" id="{0818BAD7-6F5F-4CAE-9552-B2088CDA1F6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909920" y="4707245"/>
            <a:ext cx="914400" cy="914400"/>
          </a:xfrm>
          <a:prstGeom prst="rect">
            <a:avLst/>
          </a:prstGeom>
        </p:spPr>
      </p:pic>
      <p:pic>
        <p:nvPicPr>
          <p:cNvPr id="21" name="Graphic 20" descr="Connections">
            <a:extLst>
              <a:ext uri="{FF2B5EF4-FFF2-40B4-BE49-F238E27FC236}">
                <a16:creationId xmlns:a16="http://schemas.microsoft.com/office/drawing/2014/main" id="{3A25C376-C142-40B1-9583-8071A8E78D1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842332" y="4726807"/>
            <a:ext cx="914400" cy="914400"/>
          </a:xfrm>
          <a:prstGeom prst="rect">
            <a:avLst/>
          </a:prstGeom>
        </p:spPr>
      </p:pic>
      <p:pic>
        <p:nvPicPr>
          <p:cNvPr id="23" name="Graphic 22" descr="Disk">
            <a:extLst>
              <a:ext uri="{FF2B5EF4-FFF2-40B4-BE49-F238E27FC236}">
                <a16:creationId xmlns:a16="http://schemas.microsoft.com/office/drawing/2014/main" id="{0CD3520D-3157-4ACA-9BBE-3E99B98ADE0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774744" y="4726807"/>
            <a:ext cx="914400" cy="914400"/>
          </a:xfrm>
          <a:prstGeom prst="rect">
            <a:avLst/>
          </a:prstGeom>
        </p:spPr>
      </p:pic>
      <p:sp>
        <p:nvSpPr>
          <p:cNvPr id="24" name="TextBox 23">
            <a:extLst>
              <a:ext uri="{FF2B5EF4-FFF2-40B4-BE49-F238E27FC236}">
                <a16:creationId xmlns:a16="http://schemas.microsoft.com/office/drawing/2014/main" id="{840BDAF1-0A64-4450-BA3A-2A03C69CB636}"/>
              </a:ext>
            </a:extLst>
          </p:cNvPr>
          <p:cNvSpPr txBox="1"/>
          <p:nvPr/>
        </p:nvSpPr>
        <p:spPr>
          <a:xfrm>
            <a:off x="662639" y="5588854"/>
            <a:ext cx="958917" cy="338554"/>
          </a:xfrm>
          <a:prstGeom prst="rect">
            <a:avLst/>
          </a:prstGeom>
          <a:noFill/>
        </p:spPr>
        <p:txBody>
          <a:bodyPr wrap="none" rtlCol="0">
            <a:spAutoFit/>
          </a:bodyPr>
          <a:lstStyle/>
          <a:p>
            <a:r>
              <a:rPr lang="en-US" sz="1600" b="1" dirty="0">
                <a:solidFill>
                  <a:srgbClr val="5962B9"/>
                </a:solidFill>
              </a:rPr>
              <a:t>Content</a:t>
            </a:r>
          </a:p>
        </p:txBody>
      </p:sp>
      <p:sp>
        <p:nvSpPr>
          <p:cNvPr id="25" name="TextBox 24">
            <a:extLst>
              <a:ext uri="{FF2B5EF4-FFF2-40B4-BE49-F238E27FC236}">
                <a16:creationId xmlns:a16="http://schemas.microsoft.com/office/drawing/2014/main" id="{B32D61B6-141C-4D85-836B-97D8FA045DE2}"/>
              </a:ext>
            </a:extLst>
          </p:cNvPr>
          <p:cNvSpPr txBox="1"/>
          <p:nvPr/>
        </p:nvSpPr>
        <p:spPr>
          <a:xfrm>
            <a:off x="2917595" y="5588854"/>
            <a:ext cx="628698" cy="338554"/>
          </a:xfrm>
          <a:prstGeom prst="rect">
            <a:avLst/>
          </a:prstGeom>
          <a:noFill/>
        </p:spPr>
        <p:txBody>
          <a:bodyPr wrap="none" rtlCol="0">
            <a:spAutoFit/>
          </a:bodyPr>
          <a:lstStyle/>
          <a:p>
            <a:r>
              <a:rPr lang="en-US" sz="1600" b="1" dirty="0">
                <a:solidFill>
                  <a:srgbClr val="5962B9"/>
                </a:solidFill>
              </a:rPr>
              <a:t>Data</a:t>
            </a:r>
          </a:p>
        </p:txBody>
      </p:sp>
      <p:sp>
        <p:nvSpPr>
          <p:cNvPr id="26" name="TextBox 25">
            <a:extLst>
              <a:ext uri="{FF2B5EF4-FFF2-40B4-BE49-F238E27FC236}">
                <a16:creationId xmlns:a16="http://schemas.microsoft.com/office/drawing/2014/main" id="{F71AAE2A-76FC-48E6-B9E6-38FBB13C0CD5}"/>
              </a:ext>
            </a:extLst>
          </p:cNvPr>
          <p:cNvSpPr txBox="1"/>
          <p:nvPr/>
        </p:nvSpPr>
        <p:spPr>
          <a:xfrm>
            <a:off x="4727901" y="5588854"/>
            <a:ext cx="1143262" cy="338554"/>
          </a:xfrm>
          <a:prstGeom prst="rect">
            <a:avLst/>
          </a:prstGeom>
          <a:noFill/>
        </p:spPr>
        <p:txBody>
          <a:bodyPr wrap="none" rtlCol="0">
            <a:spAutoFit/>
          </a:bodyPr>
          <a:lstStyle/>
          <a:p>
            <a:r>
              <a:rPr lang="en-US" sz="1600" b="1" dirty="0">
                <a:solidFill>
                  <a:srgbClr val="5962B9"/>
                </a:solidFill>
              </a:rPr>
              <a:t>Followers</a:t>
            </a:r>
          </a:p>
        </p:txBody>
      </p:sp>
      <p:sp>
        <p:nvSpPr>
          <p:cNvPr id="27" name="TextBox 26">
            <a:extLst>
              <a:ext uri="{FF2B5EF4-FFF2-40B4-BE49-F238E27FC236}">
                <a16:creationId xmlns:a16="http://schemas.microsoft.com/office/drawing/2014/main" id="{4AF3F79D-F1EE-4B14-9D87-A5C92BAF4D1F}"/>
              </a:ext>
            </a:extLst>
          </p:cNvPr>
          <p:cNvSpPr txBox="1"/>
          <p:nvPr/>
        </p:nvSpPr>
        <p:spPr>
          <a:xfrm>
            <a:off x="6739384" y="5588854"/>
            <a:ext cx="1255472" cy="338554"/>
          </a:xfrm>
          <a:prstGeom prst="rect">
            <a:avLst/>
          </a:prstGeom>
          <a:noFill/>
        </p:spPr>
        <p:txBody>
          <a:bodyPr wrap="none" rtlCol="0">
            <a:spAutoFit/>
          </a:bodyPr>
          <a:lstStyle/>
          <a:p>
            <a:r>
              <a:rPr lang="en-US" sz="1600" b="1" dirty="0">
                <a:solidFill>
                  <a:srgbClr val="5962B9"/>
                </a:solidFill>
              </a:rPr>
              <a:t>Reputation</a:t>
            </a:r>
          </a:p>
        </p:txBody>
      </p:sp>
    </p:spTree>
    <p:extLst>
      <p:ext uri="{BB962C8B-B14F-4D97-AF65-F5344CB8AC3E}">
        <p14:creationId xmlns:p14="http://schemas.microsoft.com/office/powerpoint/2010/main" val="2456775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Persuasive Systems Design (PSD) </a:t>
            </a:r>
            <a:r>
              <a:rPr lang="en-US" baseline="30000" dirty="0"/>
              <a:t>[10]</a:t>
            </a:r>
          </a:p>
        </p:txBody>
      </p:sp>
      <p:sp>
        <p:nvSpPr>
          <p:cNvPr id="5" name="Text Placeholder 4"/>
          <p:cNvSpPr>
            <a:spLocks noGrp="1"/>
          </p:cNvSpPr>
          <p:nvPr>
            <p:ph type="body" idx="1"/>
          </p:nvPr>
        </p:nvSpPr>
        <p:spPr/>
        <p:txBody>
          <a:bodyPr/>
          <a:lstStyle/>
          <a:p>
            <a:r>
              <a:rPr lang="en-US" dirty="0"/>
              <a:t>Behavior Change through User Experience Design</a:t>
            </a:r>
          </a:p>
        </p:txBody>
      </p:sp>
      <p:sp>
        <p:nvSpPr>
          <p:cNvPr id="6" name="Slide Number Placeholder 5"/>
          <p:cNvSpPr>
            <a:spLocks noGrp="1"/>
          </p:cNvSpPr>
          <p:nvPr>
            <p:ph type="sldNum" sz="quarter" idx="12"/>
          </p:nvPr>
        </p:nvSpPr>
        <p:spPr/>
        <p:txBody>
          <a:bodyPr/>
          <a:lstStyle/>
          <a:p>
            <a:fld id="{051E4EB5-CDFB-4CD6-8699-1F8038A9BF27}" type="slidenum">
              <a:rPr lang="en-US" smtClean="0"/>
              <a:t>24</a:t>
            </a:fld>
            <a:endParaRPr lang="en-US"/>
          </a:p>
        </p:txBody>
      </p:sp>
    </p:spTree>
    <p:extLst>
      <p:ext uri="{BB962C8B-B14F-4D97-AF65-F5344CB8AC3E}">
        <p14:creationId xmlns:p14="http://schemas.microsoft.com/office/powerpoint/2010/main" val="274340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1A2F75-23CF-4D4C-8C68-E7B03D552EE4}"/>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55FD4E6E-0556-4BD6-92CD-8F6786B33A56}"/>
              </a:ext>
            </a:extLst>
          </p:cNvPr>
          <p:cNvSpPr>
            <a:spLocks noGrp="1"/>
          </p:cNvSpPr>
          <p:nvPr>
            <p:ph type="title"/>
          </p:nvPr>
        </p:nvSpPr>
        <p:spPr/>
        <p:txBody>
          <a:bodyPr/>
          <a:lstStyle/>
          <a:p>
            <a:r>
              <a:rPr lang="en-US" dirty="0"/>
              <a:t>PSD: Overview</a:t>
            </a:r>
          </a:p>
        </p:txBody>
      </p:sp>
      <p:sp>
        <p:nvSpPr>
          <p:cNvPr id="4" name="Content Placeholder 3">
            <a:extLst>
              <a:ext uri="{FF2B5EF4-FFF2-40B4-BE49-F238E27FC236}">
                <a16:creationId xmlns:a16="http://schemas.microsoft.com/office/drawing/2014/main" id="{DD18B153-FC10-4A1D-9B13-80A88BA4E37D}"/>
              </a:ext>
            </a:extLst>
          </p:cNvPr>
          <p:cNvSpPr>
            <a:spLocks noGrp="1"/>
          </p:cNvSpPr>
          <p:nvPr>
            <p:ph idx="1"/>
          </p:nvPr>
        </p:nvSpPr>
        <p:spPr>
          <a:xfrm>
            <a:off x="0" y="969423"/>
            <a:ext cx="9144000" cy="1451610"/>
          </a:xfrm>
        </p:spPr>
        <p:txBody>
          <a:bodyPr>
            <a:normAutofit lnSpcReduction="10000"/>
          </a:bodyPr>
          <a:lstStyle/>
          <a:p>
            <a:pPr marL="0" indent="0" algn="ctr">
              <a:lnSpc>
                <a:spcPct val="100000"/>
              </a:lnSpc>
              <a:buNone/>
            </a:pPr>
            <a:r>
              <a:rPr lang="en-US" dirty="0"/>
              <a:t>A framework for Persuasive Systems Design (PSD) developed in 2009 listing 28 design principles for persuasive system content and functionality.</a:t>
            </a:r>
          </a:p>
        </p:txBody>
      </p:sp>
      <p:sp>
        <p:nvSpPr>
          <p:cNvPr id="5" name="Slide Number Placeholder 4">
            <a:extLst>
              <a:ext uri="{FF2B5EF4-FFF2-40B4-BE49-F238E27FC236}">
                <a16:creationId xmlns:a16="http://schemas.microsoft.com/office/drawing/2014/main" id="{63990551-49D8-4269-A9AF-864980F9EEDE}"/>
              </a:ext>
            </a:extLst>
          </p:cNvPr>
          <p:cNvSpPr>
            <a:spLocks noGrp="1"/>
          </p:cNvSpPr>
          <p:nvPr>
            <p:ph type="sldNum" sz="quarter" idx="12"/>
          </p:nvPr>
        </p:nvSpPr>
        <p:spPr/>
        <p:txBody>
          <a:bodyPr/>
          <a:lstStyle/>
          <a:p>
            <a:fld id="{051E4EB5-CDFB-4CD6-8699-1F8038A9BF27}" type="slidenum">
              <a:rPr lang="en-US" smtClean="0"/>
              <a:t>25</a:t>
            </a:fld>
            <a:endParaRPr lang="en-US"/>
          </a:p>
        </p:txBody>
      </p:sp>
      <p:pic>
        <p:nvPicPr>
          <p:cNvPr id="7" name="Picture 6" descr="A close up of text on a white background&#10;&#10;Description automatically generated">
            <a:extLst>
              <a:ext uri="{FF2B5EF4-FFF2-40B4-BE49-F238E27FC236}">
                <a16:creationId xmlns:a16="http://schemas.microsoft.com/office/drawing/2014/main" id="{824AE0C2-72E5-4BF4-9EEA-158E0E789030}"/>
              </a:ext>
            </a:extLst>
          </p:cNvPr>
          <p:cNvPicPr>
            <a:picLocks noChangeAspect="1"/>
          </p:cNvPicPr>
          <p:nvPr/>
        </p:nvPicPr>
        <p:blipFill rotWithShape="1">
          <a:blip r:embed="rId3">
            <a:extLst>
              <a:ext uri="{28A0092B-C50C-407E-A947-70E740481C1C}">
                <a14:useLocalDpi xmlns:a14="http://schemas.microsoft.com/office/drawing/2010/main" val="0"/>
              </a:ext>
            </a:extLst>
          </a:blip>
          <a:srcRect t="43167"/>
          <a:stretch/>
        </p:blipFill>
        <p:spPr>
          <a:xfrm>
            <a:off x="1027712" y="1990947"/>
            <a:ext cx="7088576" cy="3897630"/>
          </a:xfrm>
          <a:prstGeom prst="rect">
            <a:avLst/>
          </a:prstGeom>
        </p:spPr>
      </p:pic>
      <p:sp>
        <p:nvSpPr>
          <p:cNvPr id="8" name="TextBox 7">
            <a:extLst>
              <a:ext uri="{FF2B5EF4-FFF2-40B4-BE49-F238E27FC236}">
                <a16:creationId xmlns:a16="http://schemas.microsoft.com/office/drawing/2014/main" id="{6B093ECD-2456-45BA-9ED1-3AC1FD37289B}"/>
              </a:ext>
            </a:extLst>
          </p:cNvPr>
          <p:cNvSpPr txBox="1"/>
          <p:nvPr/>
        </p:nvSpPr>
        <p:spPr>
          <a:xfrm>
            <a:off x="220488" y="5995506"/>
            <a:ext cx="8703024" cy="253916"/>
          </a:xfrm>
          <a:prstGeom prst="rect">
            <a:avLst/>
          </a:prstGeom>
          <a:noFill/>
        </p:spPr>
        <p:txBody>
          <a:bodyPr wrap="none" rtlCol="0">
            <a:spAutoFit/>
          </a:bodyPr>
          <a:lstStyle/>
          <a:p>
            <a:r>
              <a:rPr lang="en-US" sz="1050" dirty="0"/>
              <a:t>Image Source: </a:t>
            </a:r>
            <a:r>
              <a:rPr lang="en-US" sz="1050" dirty="0">
                <a:hlinkClick r:id="rId4"/>
              </a:rPr>
              <a:t>https://medium.com/@yesm.sahn/learn-the-best-design-practices-applied-by-the-biggest-e-commerce-web-sites-f48d20b37361</a:t>
            </a:r>
            <a:endParaRPr lang="en-US" sz="1050" dirty="0"/>
          </a:p>
        </p:txBody>
      </p:sp>
    </p:spTree>
    <p:extLst>
      <p:ext uri="{BB962C8B-B14F-4D97-AF65-F5344CB8AC3E}">
        <p14:creationId xmlns:p14="http://schemas.microsoft.com/office/powerpoint/2010/main" val="365683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E12E5-8FF4-4F4A-89CE-11E574592A8B}"/>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A6391A86-E650-4132-94A9-477CCC222BC9}"/>
              </a:ext>
            </a:extLst>
          </p:cNvPr>
          <p:cNvSpPr>
            <a:spLocks noGrp="1"/>
          </p:cNvSpPr>
          <p:nvPr>
            <p:ph type="title"/>
          </p:nvPr>
        </p:nvSpPr>
        <p:spPr/>
        <p:txBody>
          <a:bodyPr/>
          <a:lstStyle/>
          <a:p>
            <a:r>
              <a:rPr lang="en-US" dirty="0"/>
              <a:t>PSD: Primary Task Support</a:t>
            </a:r>
          </a:p>
        </p:txBody>
      </p:sp>
      <p:sp>
        <p:nvSpPr>
          <p:cNvPr id="4" name="Content Placeholder 3">
            <a:extLst>
              <a:ext uri="{FF2B5EF4-FFF2-40B4-BE49-F238E27FC236}">
                <a16:creationId xmlns:a16="http://schemas.microsoft.com/office/drawing/2014/main" id="{38A30947-9972-4AD3-BCCF-A185B230632B}"/>
              </a:ext>
            </a:extLst>
          </p:cNvPr>
          <p:cNvSpPr>
            <a:spLocks noGrp="1"/>
          </p:cNvSpPr>
          <p:nvPr>
            <p:ph idx="1"/>
          </p:nvPr>
        </p:nvSpPr>
        <p:spPr/>
        <p:txBody>
          <a:bodyPr>
            <a:normAutofit fontScale="85000" lnSpcReduction="10000"/>
          </a:bodyPr>
          <a:lstStyle/>
          <a:p>
            <a:pPr marL="457200" indent="-457200">
              <a:lnSpc>
                <a:spcPct val="200000"/>
              </a:lnSpc>
              <a:buFont typeface="+mj-lt"/>
              <a:buAutoNum type="arabicPeriod"/>
            </a:pPr>
            <a:r>
              <a:rPr lang="en-US" b="1" dirty="0"/>
              <a:t>Reduction: </a:t>
            </a:r>
            <a:r>
              <a:rPr lang="en-US" dirty="0"/>
              <a:t>Reduces complex behavior into simple tasks</a:t>
            </a:r>
          </a:p>
          <a:p>
            <a:pPr marL="457200" indent="-457200">
              <a:lnSpc>
                <a:spcPct val="200000"/>
              </a:lnSpc>
              <a:buFont typeface="+mj-lt"/>
              <a:buAutoNum type="arabicPeriod"/>
            </a:pPr>
            <a:r>
              <a:rPr lang="en-US" b="1" dirty="0"/>
              <a:t>Tunneling: </a:t>
            </a:r>
            <a:r>
              <a:rPr lang="en-US" dirty="0"/>
              <a:t>Guides user through a process and persuade along the way</a:t>
            </a:r>
          </a:p>
          <a:p>
            <a:pPr marL="457200" indent="-457200">
              <a:lnSpc>
                <a:spcPct val="200000"/>
              </a:lnSpc>
              <a:buFont typeface="+mj-lt"/>
              <a:buAutoNum type="arabicPeriod"/>
            </a:pPr>
            <a:r>
              <a:rPr lang="en-US" b="1" dirty="0"/>
              <a:t>Tailoring: </a:t>
            </a:r>
            <a:r>
              <a:rPr lang="en-US" dirty="0"/>
              <a:t>Provides information tailored to different user groups</a:t>
            </a:r>
          </a:p>
          <a:p>
            <a:pPr marL="457200" indent="-457200">
              <a:lnSpc>
                <a:spcPct val="200000"/>
              </a:lnSpc>
              <a:buFont typeface="+mj-lt"/>
              <a:buAutoNum type="arabicPeriod"/>
            </a:pPr>
            <a:r>
              <a:rPr lang="en-US" b="1" dirty="0"/>
              <a:t>Personalization: </a:t>
            </a:r>
            <a:r>
              <a:rPr lang="en-US" dirty="0"/>
              <a:t>Offers personalized content and services to the users</a:t>
            </a:r>
          </a:p>
          <a:p>
            <a:pPr marL="457200" indent="-457200">
              <a:lnSpc>
                <a:spcPct val="200000"/>
              </a:lnSpc>
              <a:buFont typeface="+mj-lt"/>
              <a:buAutoNum type="arabicPeriod"/>
            </a:pPr>
            <a:r>
              <a:rPr lang="en-US" b="1" dirty="0"/>
              <a:t>Self-monitoring: </a:t>
            </a:r>
            <a:r>
              <a:rPr lang="en-US" dirty="0"/>
              <a:t>Provides means to track the user’s performance </a:t>
            </a:r>
          </a:p>
          <a:p>
            <a:pPr marL="457200" indent="-457200">
              <a:lnSpc>
                <a:spcPct val="200000"/>
              </a:lnSpc>
              <a:buFont typeface="+mj-lt"/>
              <a:buAutoNum type="arabicPeriod"/>
            </a:pPr>
            <a:r>
              <a:rPr lang="en-US" b="1" dirty="0"/>
              <a:t>Simulation: </a:t>
            </a:r>
            <a:r>
              <a:rPr lang="en-US" dirty="0"/>
              <a:t>Provides means to observe the link between cause and effect</a:t>
            </a:r>
          </a:p>
          <a:p>
            <a:pPr marL="457200" indent="-457200">
              <a:lnSpc>
                <a:spcPct val="200000"/>
              </a:lnSpc>
              <a:buFont typeface="+mj-lt"/>
              <a:buAutoNum type="arabicPeriod"/>
            </a:pPr>
            <a:r>
              <a:rPr lang="en-US" b="1" dirty="0"/>
              <a:t>Rehearsal: </a:t>
            </a:r>
            <a:r>
              <a:rPr lang="en-US" dirty="0"/>
              <a:t>Provides means for rehearsing target behavior</a:t>
            </a:r>
          </a:p>
        </p:txBody>
      </p:sp>
      <p:sp>
        <p:nvSpPr>
          <p:cNvPr id="5" name="Slide Number Placeholder 4">
            <a:extLst>
              <a:ext uri="{FF2B5EF4-FFF2-40B4-BE49-F238E27FC236}">
                <a16:creationId xmlns:a16="http://schemas.microsoft.com/office/drawing/2014/main" id="{15C958D7-5B19-46DB-B89A-3E3AD79A86EA}"/>
              </a:ext>
            </a:extLst>
          </p:cNvPr>
          <p:cNvSpPr>
            <a:spLocks noGrp="1"/>
          </p:cNvSpPr>
          <p:nvPr>
            <p:ph type="sldNum" sz="quarter" idx="12"/>
          </p:nvPr>
        </p:nvSpPr>
        <p:spPr/>
        <p:txBody>
          <a:bodyPr/>
          <a:lstStyle/>
          <a:p>
            <a:fld id="{051E4EB5-CDFB-4CD6-8699-1F8038A9BF27}" type="slidenum">
              <a:rPr lang="en-US" smtClean="0"/>
              <a:t>26</a:t>
            </a:fld>
            <a:endParaRPr lang="en-US"/>
          </a:p>
        </p:txBody>
      </p:sp>
    </p:spTree>
    <p:extLst>
      <p:ext uri="{BB962C8B-B14F-4D97-AF65-F5344CB8AC3E}">
        <p14:creationId xmlns:p14="http://schemas.microsoft.com/office/powerpoint/2010/main" val="4763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FA562F-ED78-4CA7-A76A-403E0AFA229B}"/>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BE92A81B-478C-46C9-B0EF-A8CBB74B8EF4}"/>
              </a:ext>
            </a:extLst>
          </p:cNvPr>
          <p:cNvSpPr>
            <a:spLocks noGrp="1"/>
          </p:cNvSpPr>
          <p:nvPr>
            <p:ph type="title"/>
          </p:nvPr>
        </p:nvSpPr>
        <p:spPr/>
        <p:txBody>
          <a:bodyPr/>
          <a:lstStyle/>
          <a:p>
            <a:r>
              <a:rPr lang="en-US" dirty="0"/>
              <a:t>PSD: Dialogue</a:t>
            </a:r>
          </a:p>
        </p:txBody>
      </p:sp>
      <p:sp>
        <p:nvSpPr>
          <p:cNvPr id="4" name="Content Placeholder 3">
            <a:extLst>
              <a:ext uri="{FF2B5EF4-FFF2-40B4-BE49-F238E27FC236}">
                <a16:creationId xmlns:a16="http://schemas.microsoft.com/office/drawing/2014/main" id="{8DEE4F7A-8E63-4055-810D-DE6D4EA4EC47}"/>
              </a:ext>
            </a:extLst>
          </p:cNvPr>
          <p:cNvSpPr>
            <a:spLocks noGrp="1"/>
          </p:cNvSpPr>
          <p:nvPr>
            <p:ph idx="1"/>
          </p:nvPr>
        </p:nvSpPr>
        <p:spPr/>
        <p:txBody>
          <a:bodyPr>
            <a:normAutofit fontScale="85000" lnSpcReduction="10000"/>
          </a:bodyPr>
          <a:lstStyle/>
          <a:p>
            <a:pPr marL="457200" indent="-457200">
              <a:lnSpc>
                <a:spcPct val="200000"/>
              </a:lnSpc>
              <a:buFont typeface="+mj-lt"/>
              <a:buAutoNum type="arabicPeriod" startAt="8"/>
            </a:pPr>
            <a:r>
              <a:rPr lang="en-US" b="1" dirty="0"/>
              <a:t>Praise: </a:t>
            </a:r>
            <a:r>
              <a:rPr lang="en-US" dirty="0"/>
              <a:t>Praises user on good behavior via various means</a:t>
            </a:r>
          </a:p>
          <a:p>
            <a:pPr marL="457200" indent="-457200">
              <a:lnSpc>
                <a:spcPct val="200000"/>
              </a:lnSpc>
              <a:buFont typeface="+mj-lt"/>
              <a:buAutoNum type="arabicPeriod" startAt="8"/>
            </a:pPr>
            <a:r>
              <a:rPr lang="en-US" b="1" dirty="0"/>
              <a:t>Rewards:</a:t>
            </a:r>
            <a:r>
              <a:rPr lang="en-US" dirty="0"/>
              <a:t> Provides virtual rewards to users for performing target behavior</a:t>
            </a:r>
          </a:p>
          <a:p>
            <a:pPr marL="457200" indent="-457200">
              <a:lnSpc>
                <a:spcPct val="200000"/>
              </a:lnSpc>
              <a:buFont typeface="+mj-lt"/>
              <a:buAutoNum type="arabicPeriod" startAt="8"/>
            </a:pPr>
            <a:r>
              <a:rPr lang="en-US" b="1" dirty="0"/>
              <a:t>Reminders: </a:t>
            </a:r>
            <a:r>
              <a:rPr lang="en-US" dirty="0"/>
              <a:t>Reminds users of their target behavior</a:t>
            </a:r>
          </a:p>
          <a:p>
            <a:pPr marL="457200" indent="-457200">
              <a:lnSpc>
                <a:spcPct val="200000"/>
              </a:lnSpc>
              <a:buFont typeface="+mj-lt"/>
              <a:buAutoNum type="arabicPeriod" startAt="8"/>
            </a:pPr>
            <a:r>
              <a:rPr lang="en-US" b="1" dirty="0"/>
              <a:t>Suggestion:</a:t>
            </a:r>
            <a:r>
              <a:rPr lang="en-US" dirty="0"/>
              <a:t> Suggests that users carry out certain behaviors towards goals</a:t>
            </a:r>
          </a:p>
          <a:p>
            <a:pPr marL="457200" indent="-457200">
              <a:lnSpc>
                <a:spcPct val="200000"/>
              </a:lnSpc>
              <a:buFont typeface="+mj-lt"/>
              <a:buAutoNum type="arabicPeriod" startAt="8"/>
            </a:pPr>
            <a:r>
              <a:rPr lang="en-US" b="1" dirty="0"/>
              <a:t>Similarity: </a:t>
            </a:r>
            <a:r>
              <a:rPr lang="en-US" dirty="0"/>
              <a:t>Imitates users in some way and remind them of themselves</a:t>
            </a:r>
          </a:p>
          <a:p>
            <a:pPr marL="457200" indent="-457200">
              <a:lnSpc>
                <a:spcPct val="200000"/>
              </a:lnSpc>
              <a:buFont typeface="+mj-lt"/>
              <a:buAutoNum type="arabicPeriod" startAt="8"/>
            </a:pPr>
            <a:r>
              <a:rPr lang="en-US" b="1" dirty="0"/>
              <a:t>Liking: </a:t>
            </a:r>
            <a:r>
              <a:rPr lang="en-US" dirty="0"/>
              <a:t>Visually attractive system</a:t>
            </a:r>
          </a:p>
          <a:p>
            <a:pPr marL="457200" indent="-457200">
              <a:lnSpc>
                <a:spcPct val="200000"/>
              </a:lnSpc>
              <a:buFont typeface="+mj-lt"/>
              <a:buAutoNum type="arabicPeriod" startAt="8"/>
            </a:pPr>
            <a:r>
              <a:rPr lang="en-US" b="1" dirty="0"/>
              <a:t>Social Role: </a:t>
            </a:r>
            <a:r>
              <a:rPr lang="en-US" dirty="0"/>
              <a:t>Adopts a social role</a:t>
            </a:r>
          </a:p>
        </p:txBody>
      </p:sp>
      <p:sp>
        <p:nvSpPr>
          <p:cNvPr id="5" name="Slide Number Placeholder 4">
            <a:extLst>
              <a:ext uri="{FF2B5EF4-FFF2-40B4-BE49-F238E27FC236}">
                <a16:creationId xmlns:a16="http://schemas.microsoft.com/office/drawing/2014/main" id="{83299D8A-1527-49C7-8227-1034BA796AEC}"/>
              </a:ext>
            </a:extLst>
          </p:cNvPr>
          <p:cNvSpPr>
            <a:spLocks noGrp="1"/>
          </p:cNvSpPr>
          <p:nvPr>
            <p:ph type="sldNum" sz="quarter" idx="12"/>
          </p:nvPr>
        </p:nvSpPr>
        <p:spPr/>
        <p:txBody>
          <a:bodyPr/>
          <a:lstStyle/>
          <a:p>
            <a:fld id="{051E4EB5-CDFB-4CD6-8699-1F8038A9BF27}" type="slidenum">
              <a:rPr lang="en-US" smtClean="0"/>
              <a:t>27</a:t>
            </a:fld>
            <a:endParaRPr lang="en-US"/>
          </a:p>
        </p:txBody>
      </p:sp>
    </p:spTree>
    <p:extLst>
      <p:ext uri="{BB962C8B-B14F-4D97-AF65-F5344CB8AC3E}">
        <p14:creationId xmlns:p14="http://schemas.microsoft.com/office/powerpoint/2010/main" val="202345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60902A-760A-4367-AB0E-094E2E664DE1}"/>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9CFC49D0-37CA-4D68-A15C-D85A56A6B8F4}"/>
              </a:ext>
            </a:extLst>
          </p:cNvPr>
          <p:cNvSpPr>
            <a:spLocks noGrp="1"/>
          </p:cNvSpPr>
          <p:nvPr>
            <p:ph type="title"/>
          </p:nvPr>
        </p:nvSpPr>
        <p:spPr/>
        <p:txBody>
          <a:bodyPr/>
          <a:lstStyle/>
          <a:p>
            <a:r>
              <a:rPr lang="en-US" dirty="0"/>
              <a:t>PSD: System Credibility</a:t>
            </a:r>
          </a:p>
        </p:txBody>
      </p:sp>
      <p:sp>
        <p:nvSpPr>
          <p:cNvPr id="4" name="Content Placeholder 3">
            <a:extLst>
              <a:ext uri="{FF2B5EF4-FFF2-40B4-BE49-F238E27FC236}">
                <a16:creationId xmlns:a16="http://schemas.microsoft.com/office/drawing/2014/main" id="{2B69C34B-CABE-4590-8E08-E2EC985CB34D}"/>
              </a:ext>
            </a:extLst>
          </p:cNvPr>
          <p:cNvSpPr>
            <a:spLocks noGrp="1"/>
          </p:cNvSpPr>
          <p:nvPr>
            <p:ph idx="1"/>
          </p:nvPr>
        </p:nvSpPr>
        <p:spPr/>
        <p:txBody>
          <a:bodyPr>
            <a:normAutofit fontScale="77500" lnSpcReduction="20000"/>
          </a:bodyPr>
          <a:lstStyle/>
          <a:p>
            <a:pPr marL="457200" indent="-457200">
              <a:lnSpc>
                <a:spcPct val="200000"/>
              </a:lnSpc>
              <a:buFont typeface="+mj-lt"/>
              <a:buAutoNum type="arabicPeriod" startAt="15"/>
            </a:pPr>
            <a:r>
              <a:rPr lang="en-US" b="1" dirty="0"/>
              <a:t>Trustworthiness: </a:t>
            </a:r>
            <a:r>
              <a:rPr lang="en-US" dirty="0"/>
              <a:t>Provide information that is truthful, fair and unbiased</a:t>
            </a:r>
            <a:endParaRPr lang="en-US" b="1" dirty="0"/>
          </a:p>
          <a:p>
            <a:pPr marL="457200" indent="-457200">
              <a:lnSpc>
                <a:spcPct val="200000"/>
              </a:lnSpc>
              <a:buFont typeface="+mj-lt"/>
              <a:buAutoNum type="arabicPeriod" startAt="15"/>
            </a:pPr>
            <a:r>
              <a:rPr lang="en-US" b="1" dirty="0"/>
              <a:t>Expertise: </a:t>
            </a:r>
            <a:r>
              <a:rPr lang="en-US" dirty="0"/>
              <a:t>Provide information showing knowledge, experience and competence</a:t>
            </a:r>
            <a:endParaRPr lang="en-US" b="1" dirty="0"/>
          </a:p>
          <a:p>
            <a:pPr marL="457200" indent="-457200">
              <a:lnSpc>
                <a:spcPct val="200000"/>
              </a:lnSpc>
              <a:buFont typeface="+mj-lt"/>
              <a:buAutoNum type="arabicPeriod" startAt="15"/>
            </a:pPr>
            <a:r>
              <a:rPr lang="en-US" b="1" dirty="0"/>
              <a:t>Surface Credibility: </a:t>
            </a:r>
            <a:r>
              <a:rPr lang="en-US" dirty="0"/>
              <a:t>Have competent look and feel</a:t>
            </a:r>
            <a:endParaRPr lang="en-US" b="1" dirty="0"/>
          </a:p>
          <a:p>
            <a:pPr marL="457200" indent="-457200">
              <a:lnSpc>
                <a:spcPct val="200000"/>
              </a:lnSpc>
              <a:buFont typeface="+mj-lt"/>
              <a:buAutoNum type="arabicPeriod" startAt="15"/>
            </a:pPr>
            <a:r>
              <a:rPr lang="en-US" b="1" dirty="0"/>
              <a:t>Real-world Feel: </a:t>
            </a:r>
            <a:r>
              <a:rPr lang="en-US" dirty="0"/>
              <a:t>Provide information about the organization and/or creators </a:t>
            </a:r>
            <a:endParaRPr lang="en-US" b="1" dirty="0"/>
          </a:p>
          <a:p>
            <a:pPr marL="457200" indent="-457200">
              <a:lnSpc>
                <a:spcPct val="200000"/>
              </a:lnSpc>
              <a:buFont typeface="+mj-lt"/>
              <a:buAutoNum type="arabicPeriod" startAt="15"/>
            </a:pPr>
            <a:r>
              <a:rPr lang="en-US" b="1" dirty="0"/>
              <a:t>Authority: </a:t>
            </a:r>
            <a:r>
              <a:rPr lang="en-US" dirty="0"/>
              <a:t>Refer to people in role of authority</a:t>
            </a:r>
            <a:endParaRPr lang="en-US" b="1" dirty="0"/>
          </a:p>
          <a:p>
            <a:pPr marL="457200" indent="-457200">
              <a:lnSpc>
                <a:spcPct val="200000"/>
              </a:lnSpc>
              <a:buFont typeface="+mj-lt"/>
              <a:buAutoNum type="arabicPeriod" startAt="15"/>
            </a:pPr>
            <a:r>
              <a:rPr lang="en-US" b="1" dirty="0"/>
              <a:t>Third-party Endorsements: </a:t>
            </a:r>
            <a:r>
              <a:rPr lang="en-US" dirty="0"/>
              <a:t>Provide endorsements from respected sources</a:t>
            </a:r>
            <a:endParaRPr lang="en-US" b="1" dirty="0"/>
          </a:p>
          <a:p>
            <a:pPr marL="457200" indent="-457200">
              <a:lnSpc>
                <a:spcPct val="200000"/>
              </a:lnSpc>
              <a:buFont typeface="+mj-lt"/>
              <a:buAutoNum type="arabicPeriod" startAt="15"/>
            </a:pPr>
            <a:r>
              <a:rPr lang="en-US" b="1" dirty="0"/>
              <a:t>Verifiability: </a:t>
            </a:r>
            <a:r>
              <a:rPr lang="en-US" dirty="0"/>
              <a:t>Provide means to verify the accuracy of site content via outside sources</a:t>
            </a:r>
            <a:endParaRPr lang="en-US" b="1" dirty="0"/>
          </a:p>
        </p:txBody>
      </p:sp>
      <p:sp>
        <p:nvSpPr>
          <p:cNvPr id="5" name="Slide Number Placeholder 4">
            <a:extLst>
              <a:ext uri="{FF2B5EF4-FFF2-40B4-BE49-F238E27FC236}">
                <a16:creationId xmlns:a16="http://schemas.microsoft.com/office/drawing/2014/main" id="{EC24D6F1-C23E-4DA0-B022-A3D04209F377}"/>
              </a:ext>
            </a:extLst>
          </p:cNvPr>
          <p:cNvSpPr>
            <a:spLocks noGrp="1"/>
          </p:cNvSpPr>
          <p:nvPr>
            <p:ph type="sldNum" sz="quarter" idx="12"/>
          </p:nvPr>
        </p:nvSpPr>
        <p:spPr/>
        <p:txBody>
          <a:bodyPr/>
          <a:lstStyle/>
          <a:p>
            <a:fld id="{051E4EB5-CDFB-4CD6-8699-1F8038A9BF27}" type="slidenum">
              <a:rPr lang="en-US" smtClean="0"/>
              <a:t>28</a:t>
            </a:fld>
            <a:endParaRPr lang="en-US"/>
          </a:p>
        </p:txBody>
      </p:sp>
    </p:spTree>
    <p:extLst>
      <p:ext uri="{BB962C8B-B14F-4D97-AF65-F5344CB8AC3E}">
        <p14:creationId xmlns:p14="http://schemas.microsoft.com/office/powerpoint/2010/main" val="3432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7D115C-6D58-41E1-802F-1DF0EB9009F0}"/>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0E58B278-3400-4537-BA04-FA7D8F68D755}"/>
              </a:ext>
            </a:extLst>
          </p:cNvPr>
          <p:cNvSpPr>
            <a:spLocks noGrp="1"/>
          </p:cNvSpPr>
          <p:nvPr>
            <p:ph type="title"/>
          </p:nvPr>
        </p:nvSpPr>
        <p:spPr/>
        <p:txBody>
          <a:bodyPr/>
          <a:lstStyle/>
          <a:p>
            <a:r>
              <a:rPr lang="en-US" dirty="0"/>
              <a:t>PSD: Social Support</a:t>
            </a:r>
          </a:p>
        </p:txBody>
      </p:sp>
      <p:sp>
        <p:nvSpPr>
          <p:cNvPr id="4" name="Content Placeholder 3">
            <a:extLst>
              <a:ext uri="{FF2B5EF4-FFF2-40B4-BE49-F238E27FC236}">
                <a16:creationId xmlns:a16="http://schemas.microsoft.com/office/drawing/2014/main" id="{5447DD31-7168-48A6-AAB2-106991EEBCB8}"/>
              </a:ext>
            </a:extLst>
          </p:cNvPr>
          <p:cNvSpPr>
            <a:spLocks noGrp="1"/>
          </p:cNvSpPr>
          <p:nvPr>
            <p:ph idx="1"/>
          </p:nvPr>
        </p:nvSpPr>
        <p:spPr/>
        <p:txBody>
          <a:bodyPr>
            <a:normAutofit fontScale="77500" lnSpcReduction="20000"/>
          </a:bodyPr>
          <a:lstStyle/>
          <a:p>
            <a:pPr marL="457200" indent="-457200">
              <a:lnSpc>
                <a:spcPct val="200000"/>
              </a:lnSpc>
              <a:buFont typeface="+mj-lt"/>
              <a:buAutoNum type="arabicPeriod" startAt="22"/>
            </a:pPr>
            <a:r>
              <a:rPr lang="en-US" b="1" dirty="0"/>
              <a:t>Social Learning: </a:t>
            </a:r>
            <a:r>
              <a:rPr lang="en-US" dirty="0"/>
              <a:t>Provide means to observe others who perform the same behavior</a:t>
            </a:r>
          </a:p>
          <a:p>
            <a:pPr marL="457200" indent="-457200">
              <a:lnSpc>
                <a:spcPct val="200000"/>
              </a:lnSpc>
              <a:buFont typeface="+mj-lt"/>
              <a:buAutoNum type="arabicPeriod" startAt="22"/>
            </a:pPr>
            <a:r>
              <a:rPr lang="en-US" b="1" dirty="0"/>
              <a:t>Social Comparison: </a:t>
            </a:r>
            <a:r>
              <a:rPr lang="en-US" dirty="0"/>
              <a:t>Provide means to compare performance with other users</a:t>
            </a:r>
            <a:endParaRPr lang="en-US" b="1" dirty="0"/>
          </a:p>
          <a:p>
            <a:pPr marL="457200" indent="-457200">
              <a:lnSpc>
                <a:spcPct val="200000"/>
              </a:lnSpc>
              <a:buFont typeface="+mj-lt"/>
              <a:buAutoNum type="arabicPeriod" startAt="22"/>
            </a:pPr>
            <a:r>
              <a:rPr lang="en-US" b="1" dirty="0"/>
              <a:t>Normative Influence: </a:t>
            </a:r>
            <a:r>
              <a:rPr lang="en-US" dirty="0"/>
              <a:t>Use normative influence to persuade user perform behavior</a:t>
            </a:r>
            <a:endParaRPr lang="en-US" b="1" dirty="0"/>
          </a:p>
          <a:p>
            <a:pPr marL="457200" indent="-457200">
              <a:lnSpc>
                <a:spcPct val="200000"/>
              </a:lnSpc>
              <a:buFont typeface="+mj-lt"/>
              <a:buAutoNum type="arabicPeriod" startAt="22"/>
            </a:pPr>
            <a:r>
              <a:rPr lang="en-US" b="1" dirty="0"/>
              <a:t>Social Facilitation: </a:t>
            </a:r>
            <a:r>
              <a:rPr lang="en-US" dirty="0"/>
              <a:t>Provide means to discern users performing the behavior</a:t>
            </a:r>
            <a:endParaRPr lang="en-US" b="1" dirty="0"/>
          </a:p>
          <a:p>
            <a:pPr marL="457200" indent="-457200">
              <a:lnSpc>
                <a:spcPct val="200000"/>
              </a:lnSpc>
              <a:buFont typeface="+mj-lt"/>
              <a:buAutoNum type="arabicPeriod" startAt="22"/>
            </a:pPr>
            <a:r>
              <a:rPr lang="en-US" b="1" dirty="0"/>
              <a:t>Cooperation: </a:t>
            </a:r>
            <a:r>
              <a:rPr lang="en-US" dirty="0"/>
              <a:t>Provide means for co-operation</a:t>
            </a:r>
            <a:endParaRPr lang="en-US" b="1" dirty="0"/>
          </a:p>
          <a:p>
            <a:pPr marL="457200" indent="-457200">
              <a:lnSpc>
                <a:spcPct val="200000"/>
              </a:lnSpc>
              <a:buFont typeface="+mj-lt"/>
              <a:buAutoNum type="arabicPeriod" startAt="22"/>
            </a:pPr>
            <a:r>
              <a:rPr lang="en-US" b="1" dirty="0"/>
              <a:t>Competition: </a:t>
            </a:r>
            <a:r>
              <a:rPr lang="en-US" dirty="0"/>
              <a:t>Provide means for competing with other users</a:t>
            </a:r>
            <a:endParaRPr lang="en-US" b="1" dirty="0"/>
          </a:p>
          <a:p>
            <a:pPr marL="457200" indent="-457200">
              <a:lnSpc>
                <a:spcPct val="200000"/>
              </a:lnSpc>
              <a:buFont typeface="+mj-lt"/>
              <a:buAutoNum type="arabicPeriod" startAt="22"/>
            </a:pPr>
            <a:r>
              <a:rPr lang="en-US" b="1" dirty="0"/>
              <a:t>Recognition: </a:t>
            </a:r>
            <a:r>
              <a:rPr lang="en-US" dirty="0"/>
              <a:t>Provide public recognition for users who perform target behavior</a:t>
            </a:r>
            <a:endParaRPr lang="en-US" b="1" dirty="0"/>
          </a:p>
        </p:txBody>
      </p:sp>
      <p:sp>
        <p:nvSpPr>
          <p:cNvPr id="5" name="Slide Number Placeholder 4">
            <a:extLst>
              <a:ext uri="{FF2B5EF4-FFF2-40B4-BE49-F238E27FC236}">
                <a16:creationId xmlns:a16="http://schemas.microsoft.com/office/drawing/2014/main" id="{26A16926-333E-4270-B87D-05FE4B7E9AF7}"/>
              </a:ext>
            </a:extLst>
          </p:cNvPr>
          <p:cNvSpPr>
            <a:spLocks noGrp="1"/>
          </p:cNvSpPr>
          <p:nvPr>
            <p:ph type="sldNum" sz="quarter" idx="12"/>
          </p:nvPr>
        </p:nvSpPr>
        <p:spPr/>
        <p:txBody>
          <a:bodyPr/>
          <a:lstStyle/>
          <a:p>
            <a:fld id="{051E4EB5-CDFB-4CD6-8699-1F8038A9BF27}" type="slidenum">
              <a:rPr lang="en-US" smtClean="0"/>
              <a:t>29</a:t>
            </a:fld>
            <a:endParaRPr lang="en-US"/>
          </a:p>
        </p:txBody>
      </p:sp>
    </p:spTree>
    <p:extLst>
      <p:ext uri="{BB962C8B-B14F-4D97-AF65-F5344CB8AC3E}">
        <p14:creationId xmlns:p14="http://schemas.microsoft.com/office/powerpoint/2010/main" val="18476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Problem Statement</a:t>
            </a:r>
          </a:p>
        </p:txBody>
      </p:sp>
      <p:sp>
        <p:nvSpPr>
          <p:cNvPr id="5" name="Text Placeholder 4"/>
          <p:cNvSpPr>
            <a:spLocks noGrp="1"/>
          </p:cNvSpPr>
          <p:nvPr>
            <p:ph type="body" idx="1"/>
          </p:nvPr>
        </p:nvSpPr>
        <p:spPr/>
        <p:txBody>
          <a:bodyPr/>
          <a:lstStyle/>
          <a:p>
            <a:r>
              <a:rPr lang="en-US" dirty="0"/>
              <a:t>What is the issue and what can be done?</a:t>
            </a:r>
          </a:p>
        </p:txBody>
      </p:sp>
      <p:sp>
        <p:nvSpPr>
          <p:cNvPr id="6" name="Slide Number Placeholder 5"/>
          <p:cNvSpPr>
            <a:spLocks noGrp="1"/>
          </p:cNvSpPr>
          <p:nvPr>
            <p:ph type="sldNum" sz="quarter" idx="12"/>
          </p:nvPr>
        </p:nvSpPr>
        <p:spPr/>
        <p:txBody>
          <a:bodyPr/>
          <a:lstStyle/>
          <a:p>
            <a:fld id="{051E4EB5-CDFB-4CD6-8699-1F8038A9BF27}" type="slidenum">
              <a:rPr lang="en-US" smtClean="0"/>
              <a:t>3</a:t>
            </a:fld>
            <a:endParaRPr lang="en-US"/>
          </a:p>
        </p:txBody>
      </p:sp>
    </p:spTree>
    <p:extLst>
      <p:ext uri="{BB962C8B-B14F-4D97-AF65-F5344CB8AC3E}">
        <p14:creationId xmlns:p14="http://schemas.microsoft.com/office/powerpoint/2010/main" val="1313547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Measuring User Engagement (UE) </a:t>
            </a:r>
            <a:r>
              <a:rPr lang="en-US" baseline="30000" dirty="0"/>
              <a:t>[11]</a:t>
            </a:r>
          </a:p>
        </p:txBody>
      </p:sp>
      <p:sp>
        <p:nvSpPr>
          <p:cNvPr id="5" name="Text Placeholder 4"/>
          <p:cNvSpPr>
            <a:spLocks noGrp="1"/>
          </p:cNvSpPr>
          <p:nvPr>
            <p:ph type="body" idx="1"/>
          </p:nvPr>
        </p:nvSpPr>
        <p:spPr/>
        <p:txBody>
          <a:bodyPr/>
          <a:lstStyle/>
          <a:p>
            <a:r>
              <a:rPr lang="en-US" dirty="0"/>
              <a:t>It is really working?</a:t>
            </a:r>
          </a:p>
        </p:txBody>
      </p:sp>
      <p:sp>
        <p:nvSpPr>
          <p:cNvPr id="6" name="Slide Number Placeholder 5"/>
          <p:cNvSpPr>
            <a:spLocks noGrp="1"/>
          </p:cNvSpPr>
          <p:nvPr>
            <p:ph type="sldNum" sz="quarter" idx="12"/>
          </p:nvPr>
        </p:nvSpPr>
        <p:spPr/>
        <p:txBody>
          <a:bodyPr/>
          <a:lstStyle/>
          <a:p>
            <a:fld id="{051E4EB5-CDFB-4CD6-8699-1F8038A9BF27}" type="slidenum">
              <a:rPr lang="en-US" smtClean="0"/>
              <a:t>30</a:t>
            </a:fld>
            <a:endParaRPr lang="en-US"/>
          </a:p>
        </p:txBody>
      </p:sp>
    </p:spTree>
    <p:extLst>
      <p:ext uri="{BB962C8B-B14F-4D97-AF65-F5344CB8AC3E}">
        <p14:creationId xmlns:p14="http://schemas.microsoft.com/office/powerpoint/2010/main" val="210768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FD744F-9B90-4D20-9DCC-4FB3464CB6FD}"/>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E2EFD0BD-7EF6-4C28-B16A-75717BC7CE5D}"/>
              </a:ext>
            </a:extLst>
          </p:cNvPr>
          <p:cNvSpPr>
            <a:spLocks noGrp="1"/>
          </p:cNvSpPr>
          <p:nvPr>
            <p:ph type="title"/>
          </p:nvPr>
        </p:nvSpPr>
        <p:spPr/>
        <p:txBody>
          <a:bodyPr/>
          <a:lstStyle/>
          <a:p>
            <a:r>
              <a:rPr lang="en-US" dirty="0"/>
              <a:t>UE: Overview</a:t>
            </a:r>
          </a:p>
        </p:txBody>
      </p:sp>
      <p:sp>
        <p:nvSpPr>
          <p:cNvPr id="4" name="Content Placeholder 3">
            <a:extLst>
              <a:ext uri="{FF2B5EF4-FFF2-40B4-BE49-F238E27FC236}">
                <a16:creationId xmlns:a16="http://schemas.microsoft.com/office/drawing/2014/main" id="{6D6AB61C-EC68-44D2-9AAD-917BCE7C0739}"/>
              </a:ext>
            </a:extLst>
          </p:cNvPr>
          <p:cNvSpPr>
            <a:spLocks noGrp="1"/>
          </p:cNvSpPr>
          <p:nvPr>
            <p:ph idx="1"/>
          </p:nvPr>
        </p:nvSpPr>
        <p:spPr>
          <a:xfrm>
            <a:off x="0" y="969424"/>
            <a:ext cx="9144000" cy="1646334"/>
          </a:xfrm>
        </p:spPr>
        <p:txBody>
          <a:bodyPr>
            <a:noAutofit/>
          </a:bodyPr>
          <a:lstStyle/>
          <a:p>
            <a:pPr marL="0" indent="0" algn="ctr">
              <a:lnSpc>
                <a:spcPct val="100000"/>
              </a:lnSpc>
              <a:buNone/>
            </a:pPr>
            <a:r>
              <a:rPr lang="en-US" b="1" dirty="0">
                <a:solidFill>
                  <a:srgbClr val="FF984E"/>
                </a:solidFill>
              </a:rPr>
              <a:t>User engagement </a:t>
            </a:r>
            <a:r>
              <a:rPr lang="en-US" dirty="0"/>
              <a:t>is a quality of the </a:t>
            </a:r>
            <a:r>
              <a:rPr lang="en-US" b="1" dirty="0">
                <a:solidFill>
                  <a:srgbClr val="FF984E"/>
                </a:solidFill>
              </a:rPr>
              <a:t>user experience </a:t>
            </a:r>
          </a:p>
          <a:p>
            <a:pPr marL="0" indent="0" algn="ctr">
              <a:lnSpc>
                <a:spcPct val="100000"/>
              </a:lnSpc>
              <a:buNone/>
            </a:pPr>
            <a:r>
              <a:rPr lang="en-US" dirty="0"/>
              <a:t>that emphasizes the phenomena associated with wanting to </a:t>
            </a:r>
          </a:p>
          <a:p>
            <a:pPr marL="0" indent="0" algn="ctr">
              <a:lnSpc>
                <a:spcPct val="100000"/>
              </a:lnSpc>
              <a:buNone/>
            </a:pPr>
            <a:r>
              <a:rPr lang="en-US" b="1" dirty="0">
                <a:solidFill>
                  <a:srgbClr val="FF984E"/>
                </a:solidFill>
              </a:rPr>
              <a:t>use</a:t>
            </a:r>
            <a:r>
              <a:rPr lang="en-US" dirty="0"/>
              <a:t> a technological resource </a:t>
            </a:r>
            <a:r>
              <a:rPr lang="en-US" b="1" dirty="0">
                <a:solidFill>
                  <a:srgbClr val="FF984E"/>
                </a:solidFill>
              </a:rPr>
              <a:t>longer</a:t>
            </a:r>
            <a:r>
              <a:rPr lang="en-US" dirty="0"/>
              <a:t> and </a:t>
            </a:r>
            <a:r>
              <a:rPr lang="en-US" b="1" dirty="0">
                <a:solidFill>
                  <a:srgbClr val="FF984E"/>
                </a:solidFill>
              </a:rPr>
              <a:t>frequently</a:t>
            </a:r>
            <a:r>
              <a:rPr lang="en-US" dirty="0"/>
              <a:t>. </a:t>
            </a:r>
            <a:r>
              <a:rPr lang="en-US" baseline="30000" dirty="0"/>
              <a:t>[12]</a:t>
            </a:r>
          </a:p>
        </p:txBody>
      </p:sp>
      <p:sp>
        <p:nvSpPr>
          <p:cNvPr id="5" name="Slide Number Placeholder 4">
            <a:extLst>
              <a:ext uri="{FF2B5EF4-FFF2-40B4-BE49-F238E27FC236}">
                <a16:creationId xmlns:a16="http://schemas.microsoft.com/office/drawing/2014/main" id="{9A0FA8A6-AB61-4EDD-A44A-A7AE68E046BC}"/>
              </a:ext>
            </a:extLst>
          </p:cNvPr>
          <p:cNvSpPr>
            <a:spLocks noGrp="1"/>
          </p:cNvSpPr>
          <p:nvPr>
            <p:ph type="sldNum" sz="quarter" idx="12"/>
          </p:nvPr>
        </p:nvSpPr>
        <p:spPr/>
        <p:txBody>
          <a:bodyPr/>
          <a:lstStyle/>
          <a:p>
            <a:fld id="{051E4EB5-CDFB-4CD6-8699-1F8038A9BF27}" type="slidenum">
              <a:rPr lang="en-US" smtClean="0"/>
              <a:t>31</a:t>
            </a:fld>
            <a:endParaRPr lang="en-US"/>
          </a:p>
        </p:txBody>
      </p:sp>
      <p:pic>
        <p:nvPicPr>
          <p:cNvPr id="7" name="Graphic 6" descr="Research">
            <a:extLst>
              <a:ext uri="{FF2B5EF4-FFF2-40B4-BE49-F238E27FC236}">
                <a16:creationId xmlns:a16="http://schemas.microsoft.com/office/drawing/2014/main" id="{6595FD2A-2F2F-47B2-B850-CE0AFE1BD2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236690" y="3406996"/>
            <a:ext cx="1187310" cy="1187310"/>
          </a:xfrm>
          <a:prstGeom prst="rect">
            <a:avLst/>
          </a:prstGeom>
        </p:spPr>
      </p:pic>
      <p:pic>
        <p:nvPicPr>
          <p:cNvPr id="9" name="Graphic 8" descr="Skeleton">
            <a:extLst>
              <a:ext uri="{FF2B5EF4-FFF2-40B4-BE49-F238E27FC236}">
                <a16:creationId xmlns:a16="http://schemas.microsoft.com/office/drawing/2014/main" id="{8FBCE090-512A-4994-BD72-8D5484DFCC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184085" y="3412927"/>
            <a:ext cx="1187310" cy="1187310"/>
          </a:xfrm>
          <a:prstGeom prst="rect">
            <a:avLst/>
          </a:prstGeom>
        </p:spPr>
      </p:pic>
      <p:pic>
        <p:nvPicPr>
          <p:cNvPr id="11" name="Graphic 10" descr="List">
            <a:extLst>
              <a:ext uri="{FF2B5EF4-FFF2-40B4-BE49-F238E27FC236}">
                <a16:creationId xmlns:a16="http://schemas.microsoft.com/office/drawing/2014/main" id="{9E3528A7-460B-413C-B34D-59F39439DC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31480" y="3434074"/>
            <a:ext cx="1187310" cy="1187310"/>
          </a:xfrm>
          <a:prstGeom prst="rect">
            <a:avLst/>
          </a:prstGeom>
        </p:spPr>
      </p:pic>
      <p:sp>
        <p:nvSpPr>
          <p:cNvPr id="12" name="TextBox 11">
            <a:extLst>
              <a:ext uri="{FF2B5EF4-FFF2-40B4-BE49-F238E27FC236}">
                <a16:creationId xmlns:a16="http://schemas.microsoft.com/office/drawing/2014/main" id="{37AC1258-76CE-45D7-9084-F3E16C57BFCC}"/>
              </a:ext>
            </a:extLst>
          </p:cNvPr>
          <p:cNvSpPr txBox="1"/>
          <p:nvPr/>
        </p:nvSpPr>
        <p:spPr>
          <a:xfrm>
            <a:off x="401696" y="4621384"/>
            <a:ext cx="2646878" cy="646331"/>
          </a:xfrm>
          <a:prstGeom prst="rect">
            <a:avLst/>
          </a:prstGeom>
          <a:noFill/>
        </p:spPr>
        <p:txBody>
          <a:bodyPr wrap="none" rtlCol="0">
            <a:spAutoFit/>
          </a:bodyPr>
          <a:lstStyle/>
          <a:p>
            <a:pPr algn="ctr"/>
            <a:r>
              <a:rPr lang="en-US" dirty="0">
                <a:solidFill>
                  <a:srgbClr val="4A4A4A"/>
                </a:solidFill>
              </a:rPr>
              <a:t>Self-reports</a:t>
            </a:r>
          </a:p>
          <a:p>
            <a:pPr algn="ctr"/>
            <a:r>
              <a:rPr lang="en-US" dirty="0">
                <a:solidFill>
                  <a:srgbClr val="4A4A4A"/>
                </a:solidFill>
              </a:rPr>
              <a:t>(e.g., emotions surveys)</a:t>
            </a:r>
          </a:p>
        </p:txBody>
      </p:sp>
      <p:sp>
        <p:nvSpPr>
          <p:cNvPr id="13" name="TextBox 12">
            <a:extLst>
              <a:ext uri="{FF2B5EF4-FFF2-40B4-BE49-F238E27FC236}">
                <a16:creationId xmlns:a16="http://schemas.microsoft.com/office/drawing/2014/main" id="{D56953AA-F38A-4140-B0CF-EB9231F3B317}"/>
              </a:ext>
            </a:extLst>
          </p:cNvPr>
          <p:cNvSpPr txBox="1"/>
          <p:nvPr/>
        </p:nvSpPr>
        <p:spPr>
          <a:xfrm>
            <a:off x="2838900" y="2797708"/>
            <a:ext cx="3903634" cy="400110"/>
          </a:xfrm>
          <a:prstGeom prst="rect">
            <a:avLst/>
          </a:prstGeom>
          <a:noFill/>
        </p:spPr>
        <p:txBody>
          <a:bodyPr wrap="none" rtlCol="0">
            <a:spAutoFit/>
          </a:bodyPr>
          <a:lstStyle/>
          <a:p>
            <a:pPr algn="ctr"/>
            <a:r>
              <a:rPr lang="en-US" sz="2000" b="1" dirty="0">
                <a:solidFill>
                  <a:srgbClr val="5962B9"/>
                </a:solidFill>
              </a:rPr>
              <a:t>UE can be measured through: </a:t>
            </a:r>
          </a:p>
        </p:txBody>
      </p:sp>
      <p:sp>
        <p:nvSpPr>
          <p:cNvPr id="14" name="TextBox 13">
            <a:extLst>
              <a:ext uri="{FF2B5EF4-FFF2-40B4-BE49-F238E27FC236}">
                <a16:creationId xmlns:a16="http://schemas.microsoft.com/office/drawing/2014/main" id="{B4C542FE-9387-400E-AE3D-A5B283F9005B}"/>
              </a:ext>
            </a:extLst>
          </p:cNvPr>
          <p:cNvSpPr txBox="1"/>
          <p:nvPr/>
        </p:nvSpPr>
        <p:spPr>
          <a:xfrm>
            <a:off x="3499186" y="4626173"/>
            <a:ext cx="2557110" cy="646331"/>
          </a:xfrm>
          <a:prstGeom prst="rect">
            <a:avLst/>
          </a:prstGeom>
          <a:noFill/>
        </p:spPr>
        <p:txBody>
          <a:bodyPr wrap="none" rtlCol="0">
            <a:spAutoFit/>
          </a:bodyPr>
          <a:lstStyle/>
          <a:p>
            <a:pPr algn="ctr"/>
            <a:r>
              <a:rPr lang="en-US" dirty="0">
                <a:solidFill>
                  <a:srgbClr val="4A4A4A"/>
                </a:solidFill>
              </a:rPr>
              <a:t>Physiology</a:t>
            </a:r>
          </a:p>
          <a:p>
            <a:pPr algn="ctr"/>
            <a:r>
              <a:rPr lang="en-US" dirty="0">
                <a:solidFill>
                  <a:srgbClr val="4A4A4A"/>
                </a:solidFill>
              </a:rPr>
              <a:t>(e.g., gaze, movement)</a:t>
            </a:r>
          </a:p>
        </p:txBody>
      </p:sp>
      <p:sp>
        <p:nvSpPr>
          <p:cNvPr id="15" name="TextBox 14">
            <a:extLst>
              <a:ext uri="{FF2B5EF4-FFF2-40B4-BE49-F238E27FC236}">
                <a16:creationId xmlns:a16="http://schemas.microsoft.com/office/drawing/2014/main" id="{F42C831E-2852-4607-AD44-782C40082D5A}"/>
              </a:ext>
            </a:extLst>
          </p:cNvPr>
          <p:cNvSpPr txBox="1"/>
          <p:nvPr/>
        </p:nvSpPr>
        <p:spPr>
          <a:xfrm>
            <a:off x="6596673" y="4624414"/>
            <a:ext cx="2467343" cy="646331"/>
          </a:xfrm>
          <a:prstGeom prst="rect">
            <a:avLst/>
          </a:prstGeom>
          <a:noFill/>
        </p:spPr>
        <p:txBody>
          <a:bodyPr wrap="none" rtlCol="0">
            <a:spAutoFit/>
          </a:bodyPr>
          <a:lstStyle/>
          <a:p>
            <a:pPr algn="ctr"/>
            <a:r>
              <a:rPr lang="en-US" dirty="0">
                <a:solidFill>
                  <a:srgbClr val="4A4A4A"/>
                </a:solidFill>
              </a:rPr>
              <a:t>Analytics</a:t>
            </a:r>
          </a:p>
          <a:p>
            <a:pPr algn="ctr"/>
            <a:r>
              <a:rPr lang="en-US" dirty="0">
                <a:solidFill>
                  <a:srgbClr val="4A4A4A"/>
                </a:solidFill>
              </a:rPr>
              <a:t>(e.g., user action logs)</a:t>
            </a:r>
          </a:p>
        </p:txBody>
      </p:sp>
      <p:sp>
        <p:nvSpPr>
          <p:cNvPr id="16" name="TextBox 15">
            <a:extLst>
              <a:ext uri="{FF2B5EF4-FFF2-40B4-BE49-F238E27FC236}">
                <a16:creationId xmlns:a16="http://schemas.microsoft.com/office/drawing/2014/main" id="{BBA518EB-6682-43D8-BD97-0BEB21F12D07}"/>
              </a:ext>
            </a:extLst>
          </p:cNvPr>
          <p:cNvSpPr txBox="1"/>
          <p:nvPr/>
        </p:nvSpPr>
        <p:spPr>
          <a:xfrm>
            <a:off x="662472" y="5335899"/>
            <a:ext cx="2125325" cy="369332"/>
          </a:xfrm>
          <a:prstGeom prst="rect">
            <a:avLst/>
          </a:prstGeom>
          <a:noFill/>
        </p:spPr>
        <p:txBody>
          <a:bodyPr wrap="none" rtlCol="0">
            <a:spAutoFit/>
          </a:bodyPr>
          <a:lstStyle/>
          <a:p>
            <a:pPr algn="ctr"/>
            <a:r>
              <a:rPr lang="en-US" b="1" dirty="0">
                <a:solidFill>
                  <a:srgbClr val="5962B9"/>
                </a:solidFill>
              </a:rPr>
              <a:t>Emotional Aspect</a:t>
            </a:r>
          </a:p>
        </p:txBody>
      </p:sp>
      <p:sp>
        <p:nvSpPr>
          <p:cNvPr id="17" name="TextBox 16">
            <a:extLst>
              <a:ext uri="{FF2B5EF4-FFF2-40B4-BE49-F238E27FC236}">
                <a16:creationId xmlns:a16="http://schemas.microsoft.com/office/drawing/2014/main" id="{55BE7F5A-0E3E-49CA-BD4D-D884B3C048AA}"/>
              </a:ext>
            </a:extLst>
          </p:cNvPr>
          <p:cNvSpPr txBox="1"/>
          <p:nvPr/>
        </p:nvSpPr>
        <p:spPr>
          <a:xfrm>
            <a:off x="3760115" y="5335899"/>
            <a:ext cx="2061205" cy="369332"/>
          </a:xfrm>
          <a:prstGeom prst="rect">
            <a:avLst/>
          </a:prstGeom>
          <a:noFill/>
        </p:spPr>
        <p:txBody>
          <a:bodyPr wrap="none" rtlCol="0">
            <a:spAutoFit/>
          </a:bodyPr>
          <a:lstStyle/>
          <a:p>
            <a:pPr algn="ctr"/>
            <a:r>
              <a:rPr lang="en-US" b="1" dirty="0">
                <a:solidFill>
                  <a:srgbClr val="5962B9"/>
                </a:solidFill>
              </a:rPr>
              <a:t>Cognitive Aspect</a:t>
            </a:r>
          </a:p>
        </p:txBody>
      </p:sp>
      <p:sp>
        <p:nvSpPr>
          <p:cNvPr id="18" name="TextBox 17">
            <a:extLst>
              <a:ext uri="{FF2B5EF4-FFF2-40B4-BE49-F238E27FC236}">
                <a16:creationId xmlns:a16="http://schemas.microsoft.com/office/drawing/2014/main" id="{23718D80-8BE1-4561-AF83-A528ABE9D0CE}"/>
              </a:ext>
            </a:extLst>
          </p:cNvPr>
          <p:cNvSpPr txBox="1"/>
          <p:nvPr/>
        </p:nvSpPr>
        <p:spPr>
          <a:xfrm>
            <a:off x="6761578" y="5335899"/>
            <a:ext cx="2189447" cy="369332"/>
          </a:xfrm>
          <a:prstGeom prst="rect">
            <a:avLst/>
          </a:prstGeom>
          <a:noFill/>
        </p:spPr>
        <p:txBody>
          <a:bodyPr wrap="none" rtlCol="0">
            <a:spAutoFit/>
          </a:bodyPr>
          <a:lstStyle/>
          <a:p>
            <a:pPr algn="ctr"/>
            <a:r>
              <a:rPr lang="en-US" b="1" dirty="0">
                <a:solidFill>
                  <a:srgbClr val="5962B9"/>
                </a:solidFill>
              </a:rPr>
              <a:t>Behavioral Aspect</a:t>
            </a:r>
          </a:p>
        </p:txBody>
      </p:sp>
    </p:spTree>
    <p:extLst>
      <p:ext uri="{BB962C8B-B14F-4D97-AF65-F5344CB8AC3E}">
        <p14:creationId xmlns:p14="http://schemas.microsoft.com/office/powerpoint/2010/main" val="328129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992316-F7F0-4926-B402-30CD0FDA854C}"/>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BE6B3BDB-3A0F-4D34-8CDE-04190D745ABA}"/>
              </a:ext>
            </a:extLst>
          </p:cNvPr>
          <p:cNvSpPr>
            <a:spLocks noGrp="1"/>
          </p:cNvSpPr>
          <p:nvPr>
            <p:ph type="title"/>
          </p:nvPr>
        </p:nvSpPr>
        <p:spPr/>
        <p:txBody>
          <a:bodyPr/>
          <a:lstStyle/>
          <a:p>
            <a:r>
              <a:rPr lang="en-US" dirty="0"/>
              <a:t>UE: Why is it important to measure</a:t>
            </a:r>
          </a:p>
        </p:txBody>
      </p:sp>
      <p:pic>
        <p:nvPicPr>
          <p:cNvPr id="7" name="Content Placeholder 6" descr="A close up of text on a white background&#10;&#10;Description automatically generated">
            <a:extLst>
              <a:ext uri="{FF2B5EF4-FFF2-40B4-BE49-F238E27FC236}">
                <a16:creationId xmlns:a16="http://schemas.microsoft.com/office/drawing/2014/main" id="{CF64C51A-B29A-44BB-8302-4D3F37E4EF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24" t="21731" r="5201" b="5431"/>
          <a:stretch/>
        </p:blipFill>
        <p:spPr>
          <a:xfrm>
            <a:off x="1951139" y="1691425"/>
            <a:ext cx="5679151" cy="3475149"/>
          </a:xfrm>
        </p:spPr>
      </p:pic>
      <p:sp>
        <p:nvSpPr>
          <p:cNvPr id="5" name="Slide Number Placeholder 4">
            <a:extLst>
              <a:ext uri="{FF2B5EF4-FFF2-40B4-BE49-F238E27FC236}">
                <a16:creationId xmlns:a16="http://schemas.microsoft.com/office/drawing/2014/main" id="{4DFF77B3-00BE-48EB-8446-423B5F65055D}"/>
              </a:ext>
            </a:extLst>
          </p:cNvPr>
          <p:cNvSpPr>
            <a:spLocks noGrp="1"/>
          </p:cNvSpPr>
          <p:nvPr>
            <p:ph type="sldNum" sz="quarter" idx="12"/>
          </p:nvPr>
        </p:nvSpPr>
        <p:spPr/>
        <p:txBody>
          <a:bodyPr/>
          <a:lstStyle/>
          <a:p>
            <a:fld id="{051E4EB5-CDFB-4CD6-8699-1F8038A9BF27}" type="slidenum">
              <a:rPr lang="en-US" smtClean="0"/>
              <a:t>32</a:t>
            </a:fld>
            <a:endParaRPr lang="en-US"/>
          </a:p>
        </p:txBody>
      </p:sp>
      <p:sp>
        <p:nvSpPr>
          <p:cNvPr id="8" name="TextBox 7">
            <a:extLst>
              <a:ext uri="{FF2B5EF4-FFF2-40B4-BE49-F238E27FC236}">
                <a16:creationId xmlns:a16="http://schemas.microsoft.com/office/drawing/2014/main" id="{7B2C52A8-0EB3-495F-83DB-08823059441A}"/>
              </a:ext>
            </a:extLst>
          </p:cNvPr>
          <p:cNvSpPr txBox="1"/>
          <p:nvPr/>
        </p:nvSpPr>
        <p:spPr>
          <a:xfrm>
            <a:off x="2107126" y="6102435"/>
            <a:ext cx="5367175" cy="253916"/>
          </a:xfrm>
          <a:prstGeom prst="rect">
            <a:avLst/>
          </a:prstGeom>
          <a:noFill/>
        </p:spPr>
        <p:txBody>
          <a:bodyPr wrap="none" rtlCol="0">
            <a:spAutoFit/>
          </a:bodyPr>
          <a:lstStyle/>
          <a:p>
            <a:r>
              <a:rPr lang="en-US" sz="1050" dirty="0"/>
              <a:t>Image Source: </a:t>
            </a:r>
            <a:r>
              <a:rPr lang="en-US" sz="1050" dirty="0">
                <a:hlinkClick r:id="rId3"/>
              </a:rPr>
              <a:t>https://fdocuments.in/document/www-tutorial2013-userengagement.html</a:t>
            </a:r>
            <a:endParaRPr lang="en-US" sz="1050" dirty="0"/>
          </a:p>
        </p:txBody>
      </p:sp>
      <p:sp>
        <p:nvSpPr>
          <p:cNvPr id="9" name="TextBox 8">
            <a:extLst>
              <a:ext uri="{FF2B5EF4-FFF2-40B4-BE49-F238E27FC236}">
                <a16:creationId xmlns:a16="http://schemas.microsoft.com/office/drawing/2014/main" id="{F9CBEC8C-15E9-49C8-A779-BDE2366EBFB9}"/>
              </a:ext>
            </a:extLst>
          </p:cNvPr>
          <p:cNvSpPr txBox="1"/>
          <p:nvPr/>
        </p:nvSpPr>
        <p:spPr>
          <a:xfrm>
            <a:off x="1146128" y="1136363"/>
            <a:ext cx="7289175" cy="369332"/>
          </a:xfrm>
          <a:prstGeom prst="rect">
            <a:avLst/>
          </a:prstGeom>
          <a:noFill/>
        </p:spPr>
        <p:txBody>
          <a:bodyPr wrap="none" rtlCol="0">
            <a:spAutoFit/>
          </a:bodyPr>
          <a:lstStyle/>
          <a:p>
            <a:pPr algn="ctr"/>
            <a:r>
              <a:rPr lang="en-US" b="1" dirty="0">
                <a:solidFill>
                  <a:srgbClr val="4A4A4A"/>
                </a:solidFill>
              </a:rPr>
              <a:t>UE gives us insights about how successful the user journey is</a:t>
            </a:r>
          </a:p>
        </p:txBody>
      </p:sp>
      <p:sp>
        <p:nvSpPr>
          <p:cNvPr id="10" name="TextBox 9">
            <a:extLst>
              <a:ext uri="{FF2B5EF4-FFF2-40B4-BE49-F238E27FC236}">
                <a16:creationId xmlns:a16="http://schemas.microsoft.com/office/drawing/2014/main" id="{7AE39799-36D3-449D-8BA4-20F536D36635}"/>
              </a:ext>
            </a:extLst>
          </p:cNvPr>
          <p:cNvSpPr txBox="1"/>
          <p:nvPr/>
        </p:nvSpPr>
        <p:spPr>
          <a:xfrm>
            <a:off x="333581" y="5352304"/>
            <a:ext cx="8476837" cy="646331"/>
          </a:xfrm>
          <a:prstGeom prst="rect">
            <a:avLst/>
          </a:prstGeom>
          <a:noFill/>
        </p:spPr>
        <p:txBody>
          <a:bodyPr wrap="square" rtlCol="0">
            <a:spAutoFit/>
          </a:bodyPr>
          <a:lstStyle/>
          <a:p>
            <a:pPr algn="ctr"/>
            <a:r>
              <a:rPr lang="en-US" dirty="0">
                <a:solidFill>
                  <a:srgbClr val="4A4A4A"/>
                </a:solidFill>
              </a:rPr>
              <a:t>UE is a complex construct; standardization of what it is and how to measure it will benefit research, designers and users</a:t>
            </a:r>
          </a:p>
        </p:txBody>
      </p:sp>
    </p:spTree>
    <p:extLst>
      <p:ext uri="{BB962C8B-B14F-4D97-AF65-F5344CB8AC3E}">
        <p14:creationId xmlns:p14="http://schemas.microsoft.com/office/powerpoint/2010/main" val="157490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DEA9C3-E369-457B-A3C5-C4663DD876E7}"/>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0626BFF6-8FCC-469E-ADF3-74C8B151C3C4}"/>
              </a:ext>
            </a:extLst>
          </p:cNvPr>
          <p:cNvSpPr>
            <a:spLocks noGrp="1"/>
          </p:cNvSpPr>
          <p:nvPr>
            <p:ph type="title"/>
          </p:nvPr>
        </p:nvSpPr>
        <p:spPr/>
        <p:txBody>
          <a:bodyPr/>
          <a:lstStyle/>
          <a:p>
            <a:r>
              <a:rPr lang="en-US" dirty="0"/>
              <a:t>UE: Attributes</a:t>
            </a:r>
          </a:p>
        </p:txBody>
      </p:sp>
      <p:sp>
        <p:nvSpPr>
          <p:cNvPr id="4" name="Slide Number Placeholder 3">
            <a:extLst>
              <a:ext uri="{FF2B5EF4-FFF2-40B4-BE49-F238E27FC236}">
                <a16:creationId xmlns:a16="http://schemas.microsoft.com/office/drawing/2014/main" id="{0462E2DF-2280-4FBC-AE22-3CE40BCEBF99}"/>
              </a:ext>
            </a:extLst>
          </p:cNvPr>
          <p:cNvSpPr>
            <a:spLocks noGrp="1"/>
          </p:cNvSpPr>
          <p:nvPr>
            <p:ph type="sldNum" sz="quarter" idx="12"/>
          </p:nvPr>
        </p:nvSpPr>
        <p:spPr/>
        <p:txBody>
          <a:bodyPr/>
          <a:lstStyle/>
          <a:p>
            <a:fld id="{051E4EB5-CDFB-4CD6-8699-1F8038A9BF27}" type="slidenum">
              <a:rPr lang="en-US" smtClean="0"/>
              <a:t>33</a:t>
            </a:fld>
            <a:endParaRPr lang="en-US"/>
          </a:p>
        </p:txBody>
      </p:sp>
      <p:sp>
        <p:nvSpPr>
          <p:cNvPr id="5" name="TextBox 4">
            <a:extLst>
              <a:ext uri="{FF2B5EF4-FFF2-40B4-BE49-F238E27FC236}">
                <a16:creationId xmlns:a16="http://schemas.microsoft.com/office/drawing/2014/main" id="{EA6D6331-7C5A-4853-8BC5-5308C1407951}"/>
              </a:ext>
            </a:extLst>
          </p:cNvPr>
          <p:cNvSpPr txBox="1"/>
          <p:nvPr/>
        </p:nvSpPr>
        <p:spPr>
          <a:xfrm>
            <a:off x="1826400" y="1381119"/>
            <a:ext cx="787395" cy="369332"/>
          </a:xfrm>
          <a:prstGeom prst="rect">
            <a:avLst/>
          </a:prstGeom>
          <a:noFill/>
        </p:spPr>
        <p:txBody>
          <a:bodyPr wrap="none" rtlCol="0">
            <a:spAutoFit/>
          </a:bodyPr>
          <a:lstStyle/>
          <a:p>
            <a:pPr algn="ctr"/>
            <a:r>
              <a:rPr lang="en-US" b="1" dirty="0">
                <a:solidFill>
                  <a:srgbClr val="5962B9"/>
                </a:solidFill>
              </a:rPr>
              <a:t>Scale</a:t>
            </a:r>
          </a:p>
        </p:txBody>
      </p:sp>
      <p:sp>
        <p:nvSpPr>
          <p:cNvPr id="6" name="TextBox 5">
            <a:extLst>
              <a:ext uri="{FF2B5EF4-FFF2-40B4-BE49-F238E27FC236}">
                <a16:creationId xmlns:a16="http://schemas.microsoft.com/office/drawing/2014/main" id="{71241EEB-198F-49FE-BD7F-3CF3D36E5354}"/>
              </a:ext>
            </a:extLst>
          </p:cNvPr>
          <p:cNvSpPr txBox="1"/>
          <p:nvPr/>
        </p:nvSpPr>
        <p:spPr>
          <a:xfrm>
            <a:off x="1537859" y="3868735"/>
            <a:ext cx="1364476" cy="369332"/>
          </a:xfrm>
          <a:prstGeom prst="rect">
            <a:avLst/>
          </a:prstGeom>
          <a:noFill/>
        </p:spPr>
        <p:txBody>
          <a:bodyPr wrap="none" rtlCol="0">
            <a:spAutoFit/>
          </a:bodyPr>
          <a:lstStyle/>
          <a:p>
            <a:pPr algn="ctr"/>
            <a:r>
              <a:rPr lang="en-US" b="1" dirty="0">
                <a:solidFill>
                  <a:srgbClr val="5962B9"/>
                </a:solidFill>
              </a:rPr>
              <a:t>Objectivity</a:t>
            </a:r>
          </a:p>
        </p:txBody>
      </p:sp>
      <p:sp>
        <p:nvSpPr>
          <p:cNvPr id="7" name="TextBox 6">
            <a:extLst>
              <a:ext uri="{FF2B5EF4-FFF2-40B4-BE49-F238E27FC236}">
                <a16:creationId xmlns:a16="http://schemas.microsoft.com/office/drawing/2014/main" id="{6D7B2EBC-F5C8-4D1F-A9D1-F13B951003BB}"/>
              </a:ext>
            </a:extLst>
          </p:cNvPr>
          <p:cNvSpPr txBox="1"/>
          <p:nvPr/>
        </p:nvSpPr>
        <p:spPr>
          <a:xfrm>
            <a:off x="5771473" y="1381119"/>
            <a:ext cx="966932" cy="369332"/>
          </a:xfrm>
          <a:prstGeom prst="rect">
            <a:avLst/>
          </a:prstGeom>
          <a:noFill/>
        </p:spPr>
        <p:txBody>
          <a:bodyPr wrap="none" rtlCol="0">
            <a:spAutoFit/>
          </a:bodyPr>
          <a:lstStyle/>
          <a:p>
            <a:pPr algn="ctr"/>
            <a:r>
              <a:rPr lang="en-US" b="1" dirty="0">
                <a:solidFill>
                  <a:srgbClr val="5962B9"/>
                </a:solidFill>
              </a:rPr>
              <a:t>Setting</a:t>
            </a:r>
          </a:p>
        </p:txBody>
      </p:sp>
      <p:sp>
        <p:nvSpPr>
          <p:cNvPr id="8" name="TextBox 7">
            <a:extLst>
              <a:ext uri="{FF2B5EF4-FFF2-40B4-BE49-F238E27FC236}">
                <a16:creationId xmlns:a16="http://schemas.microsoft.com/office/drawing/2014/main" id="{3C2E70C3-33C7-4656-90D7-96C2F00F4C69}"/>
              </a:ext>
            </a:extLst>
          </p:cNvPr>
          <p:cNvSpPr txBox="1"/>
          <p:nvPr/>
        </p:nvSpPr>
        <p:spPr>
          <a:xfrm>
            <a:off x="5517140" y="3868735"/>
            <a:ext cx="1475597" cy="369332"/>
          </a:xfrm>
          <a:prstGeom prst="rect">
            <a:avLst/>
          </a:prstGeom>
          <a:noFill/>
        </p:spPr>
        <p:txBody>
          <a:bodyPr wrap="none" rtlCol="0">
            <a:spAutoFit/>
          </a:bodyPr>
          <a:lstStyle/>
          <a:p>
            <a:pPr algn="ctr"/>
            <a:r>
              <a:rPr lang="en-US" b="1" dirty="0">
                <a:solidFill>
                  <a:srgbClr val="5962B9"/>
                </a:solidFill>
              </a:rPr>
              <a:t>Temporality</a:t>
            </a:r>
          </a:p>
        </p:txBody>
      </p:sp>
      <p:pic>
        <p:nvPicPr>
          <p:cNvPr id="10" name="Graphic 9" descr="Monthly calendar">
            <a:extLst>
              <a:ext uri="{FF2B5EF4-FFF2-40B4-BE49-F238E27FC236}">
                <a16:creationId xmlns:a16="http://schemas.microsoft.com/office/drawing/2014/main" id="{FBF5E7EB-08D6-4191-B50F-61536FDBC7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81255" y="4510710"/>
            <a:ext cx="914400" cy="914400"/>
          </a:xfrm>
          <a:prstGeom prst="rect">
            <a:avLst/>
          </a:prstGeom>
        </p:spPr>
      </p:pic>
      <p:pic>
        <p:nvPicPr>
          <p:cNvPr id="12" name="Graphic 11" descr="Stopwatch 66%">
            <a:extLst>
              <a:ext uri="{FF2B5EF4-FFF2-40B4-BE49-F238E27FC236}">
                <a16:creationId xmlns:a16="http://schemas.microsoft.com/office/drawing/2014/main" id="{8ED9B0D3-9B53-4538-B3D5-EDED25315C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59940" y="4510710"/>
            <a:ext cx="914400" cy="914400"/>
          </a:xfrm>
          <a:prstGeom prst="rect">
            <a:avLst/>
          </a:prstGeom>
        </p:spPr>
      </p:pic>
      <p:pic>
        <p:nvPicPr>
          <p:cNvPr id="14" name="Graphic 13" descr="Disk">
            <a:extLst>
              <a:ext uri="{FF2B5EF4-FFF2-40B4-BE49-F238E27FC236}">
                <a16:creationId xmlns:a16="http://schemas.microsoft.com/office/drawing/2014/main" id="{E88A124D-306E-4C51-BA25-8859F9C5C0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35330" y="1941259"/>
            <a:ext cx="914400" cy="914400"/>
          </a:xfrm>
          <a:prstGeom prst="rect">
            <a:avLst/>
          </a:prstGeom>
        </p:spPr>
      </p:pic>
      <p:pic>
        <p:nvPicPr>
          <p:cNvPr id="16" name="Graphic 15" descr="Research">
            <a:extLst>
              <a:ext uri="{FF2B5EF4-FFF2-40B4-BE49-F238E27FC236}">
                <a16:creationId xmlns:a16="http://schemas.microsoft.com/office/drawing/2014/main" id="{93C5F0DD-EC55-496D-A25A-85715623322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13795" y="4516743"/>
            <a:ext cx="914400" cy="914400"/>
          </a:xfrm>
          <a:prstGeom prst="rect">
            <a:avLst/>
          </a:prstGeom>
        </p:spPr>
      </p:pic>
      <p:pic>
        <p:nvPicPr>
          <p:cNvPr id="18" name="Graphic 17" descr="Server">
            <a:extLst>
              <a:ext uri="{FF2B5EF4-FFF2-40B4-BE49-F238E27FC236}">
                <a16:creationId xmlns:a16="http://schemas.microsoft.com/office/drawing/2014/main" id="{BAA464E0-B231-4E90-8106-BB4C62140D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613795" y="1941259"/>
            <a:ext cx="914400" cy="914400"/>
          </a:xfrm>
          <a:prstGeom prst="rect">
            <a:avLst/>
          </a:prstGeom>
        </p:spPr>
      </p:pic>
      <p:pic>
        <p:nvPicPr>
          <p:cNvPr id="20" name="Graphic 19" descr="Chat bubble">
            <a:extLst>
              <a:ext uri="{FF2B5EF4-FFF2-40B4-BE49-F238E27FC236}">
                <a16:creationId xmlns:a16="http://schemas.microsoft.com/office/drawing/2014/main" id="{F9AF2727-C68F-4847-BCEC-B381C9C1A04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12000" y="4516743"/>
            <a:ext cx="914400" cy="914400"/>
          </a:xfrm>
          <a:prstGeom prst="rect">
            <a:avLst/>
          </a:prstGeom>
        </p:spPr>
      </p:pic>
      <p:pic>
        <p:nvPicPr>
          <p:cNvPr id="22" name="Graphic 21" descr="Topography Map">
            <a:extLst>
              <a:ext uri="{FF2B5EF4-FFF2-40B4-BE49-F238E27FC236}">
                <a16:creationId xmlns:a16="http://schemas.microsoft.com/office/drawing/2014/main" id="{0CD7E082-9734-4841-83C3-4454D276AE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681255" y="1963521"/>
            <a:ext cx="914400" cy="914400"/>
          </a:xfrm>
          <a:prstGeom prst="rect">
            <a:avLst/>
          </a:prstGeom>
        </p:spPr>
      </p:pic>
      <p:pic>
        <p:nvPicPr>
          <p:cNvPr id="24" name="Graphic 23" descr="Beaker">
            <a:extLst>
              <a:ext uri="{FF2B5EF4-FFF2-40B4-BE49-F238E27FC236}">
                <a16:creationId xmlns:a16="http://schemas.microsoft.com/office/drawing/2014/main" id="{29ECFC49-9E4E-4540-92B8-75B9AFB1128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059940" y="1935450"/>
            <a:ext cx="914400" cy="914400"/>
          </a:xfrm>
          <a:prstGeom prst="rect">
            <a:avLst/>
          </a:prstGeom>
        </p:spPr>
      </p:pic>
      <p:sp>
        <p:nvSpPr>
          <p:cNvPr id="25" name="TextBox 24">
            <a:extLst>
              <a:ext uri="{FF2B5EF4-FFF2-40B4-BE49-F238E27FC236}">
                <a16:creationId xmlns:a16="http://schemas.microsoft.com/office/drawing/2014/main" id="{041A4FDA-E5D5-486A-87ED-97727B625261}"/>
              </a:ext>
            </a:extLst>
          </p:cNvPr>
          <p:cNvSpPr txBox="1"/>
          <p:nvPr/>
        </p:nvSpPr>
        <p:spPr>
          <a:xfrm>
            <a:off x="703880" y="2992865"/>
            <a:ext cx="1377300" cy="369332"/>
          </a:xfrm>
          <a:prstGeom prst="rect">
            <a:avLst/>
          </a:prstGeom>
          <a:noFill/>
        </p:spPr>
        <p:txBody>
          <a:bodyPr wrap="none" rtlCol="0">
            <a:spAutoFit/>
          </a:bodyPr>
          <a:lstStyle/>
          <a:p>
            <a:pPr algn="ctr"/>
            <a:r>
              <a:rPr lang="en-US" dirty="0">
                <a:solidFill>
                  <a:srgbClr val="3C4858"/>
                </a:solidFill>
              </a:rPr>
              <a:t>Small-scale</a:t>
            </a:r>
          </a:p>
        </p:txBody>
      </p:sp>
      <p:sp>
        <p:nvSpPr>
          <p:cNvPr id="26" name="TextBox 25">
            <a:extLst>
              <a:ext uri="{FF2B5EF4-FFF2-40B4-BE49-F238E27FC236}">
                <a16:creationId xmlns:a16="http://schemas.microsoft.com/office/drawing/2014/main" id="{F37616CC-BD70-4B88-9C94-89A39ACE4F15}"/>
              </a:ext>
            </a:extLst>
          </p:cNvPr>
          <p:cNvSpPr txBox="1"/>
          <p:nvPr/>
        </p:nvSpPr>
        <p:spPr>
          <a:xfrm>
            <a:off x="2375933" y="2989265"/>
            <a:ext cx="1390124" cy="369332"/>
          </a:xfrm>
          <a:prstGeom prst="rect">
            <a:avLst/>
          </a:prstGeom>
          <a:noFill/>
        </p:spPr>
        <p:txBody>
          <a:bodyPr wrap="none" rtlCol="0">
            <a:spAutoFit/>
          </a:bodyPr>
          <a:lstStyle/>
          <a:p>
            <a:pPr algn="ctr"/>
            <a:r>
              <a:rPr lang="en-US" dirty="0">
                <a:solidFill>
                  <a:srgbClr val="3C4858"/>
                </a:solidFill>
              </a:rPr>
              <a:t>Large-scale</a:t>
            </a:r>
          </a:p>
        </p:txBody>
      </p:sp>
      <p:sp>
        <p:nvSpPr>
          <p:cNvPr id="27" name="TextBox 26">
            <a:extLst>
              <a:ext uri="{FF2B5EF4-FFF2-40B4-BE49-F238E27FC236}">
                <a16:creationId xmlns:a16="http://schemas.microsoft.com/office/drawing/2014/main" id="{5C28D72D-AF97-4FC7-9017-0B890728FE0B}"/>
              </a:ext>
            </a:extLst>
          </p:cNvPr>
          <p:cNvSpPr txBox="1"/>
          <p:nvPr/>
        </p:nvSpPr>
        <p:spPr>
          <a:xfrm>
            <a:off x="5232447" y="2989265"/>
            <a:ext cx="569388" cy="369332"/>
          </a:xfrm>
          <a:prstGeom prst="rect">
            <a:avLst/>
          </a:prstGeom>
          <a:noFill/>
        </p:spPr>
        <p:txBody>
          <a:bodyPr wrap="none" rtlCol="0">
            <a:spAutoFit/>
          </a:bodyPr>
          <a:lstStyle/>
          <a:p>
            <a:pPr algn="ctr"/>
            <a:r>
              <a:rPr lang="en-US" dirty="0">
                <a:solidFill>
                  <a:srgbClr val="3C4858"/>
                </a:solidFill>
              </a:rPr>
              <a:t>Lab</a:t>
            </a:r>
          </a:p>
        </p:txBody>
      </p:sp>
      <p:sp>
        <p:nvSpPr>
          <p:cNvPr id="28" name="TextBox 27">
            <a:extLst>
              <a:ext uri="{FF2B5EF4-FFF2-40B4-BE49-F238E27FC236}">
                <a16:creationId xmlns:a16="http://schemas.microsoft.com/office/drawing/2014/main" id="{EB14856E-FDCE-49B5-9D4B-19BD8CE32A13}"/>
              </a:ext>
            </a:extLst>
          </p:cNvPr>
          <p:cNvSpPr txBox="1"/>
          <p:nvPr/>
        </p:nvSpPr>
        <p:spPr>
          <a:xfrm>
            <a:off x="6796057" y="2992766"/>
            <a:ext cx="684803" cy="369332"/>
          </a:xfrm>
          <a:prstGeom prst="rect">
            <a:avLst/>
          </a:prstGeom>
          <a:noFill/>
        </p:spPr>
        <p:txBody>
          <a:bodyPr wrap="none" rtlCol="0">
            <a:spAutoFit/>
          </a:bodyPr>
          <a:lstStyle/>
          <a:p>
            <a:pPr algn="ctr"/>
            <a:r>
              <a:rPr lang="en-US" dirty="0">
                <a:solidFill>
                  <a:srgbClr val="3C4858"/>
                </a:solidFill>
              </a:rPr>
              <a:t>Field</a:t>
            </a:r>
          </a:p>
        </p:txBody>
      </p:sp>
      <p:sp>
        <p:nvSpPr>
          <p:cNvPr id="29" name="TextBox 28">
            <a:extLst>
              <a:ext uri="{FF2B5EF4-FFF2-40B4-BE49-F238E27FC236}">
                <a16:creationId xmlns:a16="http://schemas.microsoft.com/office/drawing/2014/main" id="{2D650768-AC24-4C1B-84D4-1268F7E8DDE0}"/>
              </a:ext>
            </a:extLst>
          </p:cNvPr>
          <p:cNvSpPr txBox="1"/>
          <p:nvPr/>
        </p:nvSpPr>
        <p:spPr>
          <a:xfrm>
            <a:off x="744669" y="5474082"/>
            <a:ext cx="1249061" cy="369332"/>
          </a:xfrm>
          <a:prstGeom prst="rect">
            <a:avLst/>
          </a:prstGeom>
          <a:noFill/>
        </p:spPr>
        <p:txBody>
          <a:bodyPr wrap="none" rtlCol="0">
            <a:spAutoFit/>
          </a:bodyPr>
          <a:lstStyle/>
          <a:p>
            <a:pPr algn="ctr"/>
            <a:r>
              <a:rPr lang="en-US" dirty="0">
                <a:solidFill>
                  <a:srgbClr val="3C4858"/>
                </a:solidFill>
              </a:rPr>
              <a:t>Subjective</a:t>
            </a:r>
          </a:p>
        </p:txBody>
      </p:sp>
      <p:sp>
        <p:nvSpPr>
          <p:cNvPr id="30" name="TextBox 29">
            <a:extLst>
              <a:ext uri="{FF2B5EF4-FFF2-40B4-BE49-F238E27FC236}">
                <a16:creationId xmlns:a16="http://schemas.microsoft.com/office/drawing/2014/main" id="{A916DA27-0093-4139-927B-EF477F9C0229}"/>
              </a:ext>
            </a:extLst>
          </p:cNvPr>
          <p:cNvSpPr txBox="1"/>
          <p:nvPr/>
        </p:nvSpPr>
        <p:spPr>
          <a:xfrm>
            <a:off x="2465418" y="5474082"/>
            <a:ext cx="1146469" cy="369332"/>
          </a:xfrm>
          <a:prstGeom prst="rect">
            <a:avLst/>
          </a:prstGeom>
          <a:noFill/>
        </p:spPr>
        <p:txBody>
          <a:bodyPr wrap="none" rtlCol="0">
            <a:spAutoFit/>
          </a:bodyPr>
          <a:lstStyle/>
          <a:p>
            <a:pPr algn="ctr"/>
            <a:r>
              <a:rPr lang="en-US" dirty="0">
                <a:solidFill>
                  <a:srgbClr val="3C4858"/>
                </a:solidFill>
              </a:rPr>
              <a:t>Objective</a:t>
            </a:r>
          </a:p>
        </p:txBody>
      </p:sp>
      <p:sp>
        <p:nvSpPr>
          <p:cNvPr id="31" name="TextBox 30">
            <a:extLst>
              <a:ext uri="{FF2B5EF4-FFF2-40B4-BE49-F238E27FC236}">
                <a16:creationId xmlns:a16="http://schemas.microsoft.com/office/drawing/2014/main" id="{EEAB5561-9C75-41F3-A62D-206519CC09A7}"/>
              </a:ext>
            </a:extLst>
          </p:cNvPr>
          <p:cNvSpPr txBox="1"/>
          <p:nvPr/>
        </p:nvSpPr>
        <p:spPr>
          <a:xfrm>
            <a:off x="4879788" y="5474082"/>
            <a:ext cx="1274709" cy="369332"/>
          </a:xfrm>
          <a:prstGeom prst="rect">
            <a:avLst/>
          </a:prstGeom>
          <a:noFill/>
        </p:spPr>
        <p:txBody>
          <a:bodyPr wrap="none" rtlCol="0">
            <a:spAutoFit/>
          </a:bodyPr>
          <a:lstStyle/>
          <a:p>
            <a:pPr algn="ctr"/>
            <a:r>
              <a:rPr lang="en-US" dirty="0">
                <a:solidFill>
                  <a:srgbClr val="3C4858"/>
                </a:solidFill>
              </a:rPr>
              <a:t>Short-term</a:t>
            </a:r>
          </a:p>
        </p:txBody>
      </p:sp>
      <p:sp>
        <p:nvSpPr>
          <p:cNvPr id="32" name="TextBox 31">
            <a:extLst>
              <a:ext uri="{FF2B5EF4-FFF2-40B4-BE49-F238E27FC236}">
                <a16:creationId xmlns:a16="http://schemas.microsoft.com/office/drawing/2014/main" id="{D669AF22-6193-49E0-B1BD-44D3891D9B03}"/>
              </a:ext>
            </a:extLst>
          </p:cNvPr>
          <p:cNvSpPr txBox="1"/>
          <p:nvPr/>
        </p:nvSpPr>
        <p:spPr>
          <a:xfrm>
            <a:off x="6520339" y="5425110"/>
            <a:ext cx="1236237" cy="369332"/>
          </a:xfrm>
          <a:prstGeom prst="rect">
            <a:avLst/>
          </a:prstGeom>
          <a:noFill/>
        </p:spPr>
        <p:txBody>
          <a:bodyPr wrap="none" rtlCol="0">
            <a:spAutoFit/>
          </a:bodyPr>
          <a:lstStyle/>
          <a:p>
            <a:pPr algn="ctr"/>
            <a:r>
              <a:rPr lang="en-US" dirty="0">
                <a:solidFill>
                  <a:srgbClr val="3C4858"/>
                </a:solidFill>
              </a:rPr>
              <a:t>Long-term</a:t>
            </a:r>
          </a:p>
        </p:txBody>
      </p:sp>
      <p:sp>
        <p:nvSpPr>
          <p:cNvPr id="33" name="Rectangle 32">
            <a:extLst>
              <a:ext uri="{FF2B5EF4-FFF2-40B4-BE49-F238E27FC236}">
                <a16:creationId xmlns:a16="http://schemas.microsoft.com/office/drawing/2014/main" id="{56DC4503-DDD5-41B6-BBA7-B25137160F6B}"/>
              </a:ext>
            </a:extLst>
          </p:cNvPr>
          <p:cNvSpPr/>
          <p:nvPr/>
        </p:nvSpPr>
        <p:spPr>
          <a:xfrm rot="1153825">
            <a:off x="2522054" y="2507473"/>
            <a:ext cx="3618004" cy="2199234"/>
          </a:xfrm>
          <a:prstGeom prst="rect">
            <a:avLst/>
          </a:prstGeom>
          <a:ln>
            <a:solidFill>
              <a:srgbClr val="5962B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One is not better than the other; it depends on </a:t>
            </a:r>
          </a:p>
          <a:p>
            <a:pPr algn="ctr"/>
            <a:r>
              <a:rPr lang="en-US" b="1" dirty="0"/>
              <a:t>aims and constraints!</a:t>
            </a:r>
          </a:p>
        </p:txBody>
      </p:sp>
    </p:spTree>
    <p:extLst>
      <p:ext uri="{BB962C8B-B14F-4D97-AF65-F5344CB8AC3E}">
        <p14:creationId xmlns:p14="http://schemas.microsoft.com/office/powerpoint/2010/main" val="29181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5B7B76-2ECD-40AC-B677-1FF7161A2A2C}"/>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FCC1958A-207E-443D-8CA4-1F682687B88C}"/>
              </a:ext>
            </a:extLst>
          </p:cNvPr>
          <p:cNvSpPr>
            <a:spLocks noGrp="1"/>
          </p:cNvSpPr>
          <p:nvPr>
            <p:ph type="title"/>
          </p:nvPr>
        </p:nvSpPr>
        <p:spPr/>
        <p:txBody>
          <a:bodyPr/>
          <a:lstStyle/>
          <a:p>
            <a:r>
              <a:rPr lang="en-US" dirty="0"/>
              <a:t>UE: Measures</a:t>
            </a:r>
          </a:p>
        </p:txBody>
      </p:sp>
      <p:sp>
        <p:nvSpPr>
          <p:cNvPr id="4" name="Slide Number Placeholder 3">
            <a:extLst>
              <a:ext uri="{FF2B5EF4-FFF2-40B4-BE49-F238E27FC236}">
                <a16:creationId xmlns:a16="http://schemas.microsoft.com/office/drawing/2014/main" id="{C7662BB4-4CC5-4BA4-8033-1CF179182338}"/>
              </a:ext>
            </a:extLst>
          </p:cNvPr>
          <p:cNvSpPr>
            <a:spLocks noGrp="1"/>
          </p:cNvSpPr>
          <p:nvPr>
            <p:ph type="sldNum" sz="quarter" idx="12"/>
          </p:nvPr>
        </p:nvSpPr>
        <p:spPr/>
        <p:txBody>
          <a:bodyPr/>
          <a:lstStyle/>
          <a:p>
            <a:fld id="{051E4EB5-CDFB-4CD6-8699-1F8038A9BF27}" type="slidenum">
              <a:rPr lang="en-US" smtClean="0"/>
              <a:t>34</a:t>
            </a:fld>
            <a:endParaRPr lang="en-US"/>
          </a:p>
        </p:txBody>
      </p:sp>
      <p:graphicFrame>
        <p:nvGraphicFramePr>
          <p:cNvPr id="6" name="Content Placeholder 6">
            <a:extLst>
              <a:ext uri="{FF2B5EF4-FFF2-40B4-BE49-F238E27FC236}">
                <a16:creationId xmlns:a16="http://schemas.microsoft.com/office/drawing/2014/main" id="{0BDAEAFD-2BAB-4562-88EB-D9703E5338A5}"/>
              </a:ext>
            </a:extLst>
          </p:cNvPr>
          <p:cNvGraphicFramePr>
            <a:graphicFrameLocks/>
          </p:cNvGraphicFramePr>
          <p:nvPr>
            <p:extLst>
              <p:ext uri="{D42A27DB-BD31-4B8C-83A1-F6EECF244321}">
                <p14:modId xmlns:p14="http://schemas.microsoft.com/office/powerpoint/2010/main" val="1774725415"/>
              </p:ext>
            </p:extLst>
          </p:nvPr>
        </p:nvGraphicFramePr>
        <p:xfrm>
          <a:off x="645102" y="1539392"/>
          <a:ext cx="7853796" cy="4145204"/>
        </p:xfrm>
        <a:graphic>
          <a:graphicData uri="http://schemas.openxmlformats.org/drawingml/2006/table">
            <a:tbl>
              <a:tblPr firstRow="1" bandRow="1">
                <a:tableStyleId>{21E4AEA4-8DFA-4A89-87EB-49C32662AFE0}</a:tableStyleId>
              </a:tblPr>
              <a:tblGrid>
                <a:gridCol w="2617932">
                  <a:extLst>
                    <a:ext uri="{9D8B030D-6E8A-4147-A177-3AD203B41FA5}">
                      <a16:colId xmlns:a16="http://schemas.microsoft.com/office/drawing/2014/main" val="20000"/>
                    </a:ext>
                  </a:extLst>
                </a:gridCol>
                <a:gridCol w="2617932">
                  <a:extLst>
                    <a:ext uri="{9D8B030D-6E8A-4147-A177-3AD203B41FA5}">
                      <a16:colId xmlns:a16="http://schemas.microsoft.com/office/drawing/2014/main" val="20001"/>
                    </a:ext>
                  </a:extLst>
                </a:gridCol>
                <a:gridCol w="2617932">
                  <a:extLst>
                    <a:ext uri="{9D8B030D-6E8A-4147-A177-3AD203B41FA5}">
                      <a16:colId xmlns:a16="http://schemas.microsoft.com/office/drawing/2014/main" val="20002"/>
                    </a:ext>
                  </a:extLst>
                </a:gridCol>
              </a:tblGrid>
              <a:tr h="944804">
                <a:tc>
                  <a:txBody>
                    <a:bodyPr/>
                    <a:lstStyle/>
                    <a:p>
                      <a:pPr algn="ctr"/>
                      <a:r>
                        <a:rPr lang="en-US" dirty="0"/>
                        <a:t>Approach</a:t>
                      </a:r>
                    </a:p>
                  </a:txBody>
                  <a:tcPr anchor="ctr"/>
                </a:tc>
                <a:tc>
                  <a:txBody>
                    <a:bodyPr/>
                    <a:lstStyle/>
                    <a:p>
                      <a:pPr algn="ctr"/>
                      <a:r>
                        <a:rPr lang="en-US" dirty="0"/>
                        <a:t>Measures</a:t>
                      </a:r>
                    </a:p>
                  </a:txBody>
                  <a:tcPr anchor="ctr"/>
                </a:tc>
                <a:tc>
                  <a:txBody>
                    <a:bodyPr/>
                    <a:lstStyle/>
                    <a:p>
                      <a:pPr algn="ctr"/>
                      <a:r>
                        <a:rPr lang="en-US" dirty="0"/>
                        <a:t>Attributes</a:t>
                      </a:r>
                    </a:p>
                  </a:txBody>
                  <a:tcPr anchor="ctr"/>
                </a:tc>
                <a:extLst>
                  <a:ext uri="{0D108BD9-81ED-4DB2-BD59-A6C34878D82A}">
                    <a16:rowId xmlns:a16="http://schemas.microsoft.com/office/drawing/2014/main" val="10000"/>
                  </a:ext>
                </a:extLst>
              </a:tr>
              <a:tr h="944804">
                <a:tc>
                  <a:txBody>
                    <a:bodyPr/>
                    <a:lstStyle/>
                    <a:p>
                      <a:pPr algn="ctr"/>
                      <a:r>
                        <a:rPr lang="en-US" b="1" dirty="0"/>
                        <a:t>Self-report</a:t>
                      </a:r>
                    </a:p>
                  </a:txBody>
                  <a:tcPr anchor="ctr"/>
                </a:tc>
                <a:tc>
                  <a:txBody>
                    <a:bodyPr/>
                    <a:lstStyle/>
                    <a:p>
                      <a:pPr algn="ctr"/>
                      <a:r>
                        <a:rPr lang="en-US" sz="1600" dirty="0"/>
                        <a:t>Questionnaire, Interview, think-aloud and think-after protocols</a:t>
                      </a:r>
                    </a:p>
                  </a:txBody>
                  <a:tcPr anchor="ctr"/>
                </a:tc>
                <a:tc>
                  <a:txBody>
                    <a:bodyPr/>
                    <a:lstStyle/>
                    <a:p>
                      <a:pPr algn="ctr"/>
                      <a:r>
                        <a:rPr lang="en-US" sz="1600" dirty="0"/>
                        <a:t>Subjective</a:t>
                      </a:r>
                    </a:p>
                    <a:p>
                      <a:pPr algn="ctr"/>
                      <a:r>
                        <a:rPr lang="en-US" sz="1600" dirty="0"/>
                        <a:t>Short- and Long-term</a:t>
                      </a:r>
                    </a:p>
                    <a:p>
                      <a:pPr algn="ctr"/>
                      <a:r>
                        <a:rPr lang="en-US" sz="1600" dirty="0"/>
                        <a:t>Lab and Field</a:t>
                      </a:r>
                    </a:p>
                    <a:p>
                      <a:pPr algn="ctr"/>
                      <a:r>
                        <a:rPr lang="en-US" sz="1600" dirty="0"/>
                        <a:t>Small Scale</a:t>
                      </a:r>
                    </a:p>
                  </a:txBody>
                  <a:tcPr anchor="ctr"/>
                </a:tc>
                <a:extLst>
                  <a:ext uri="{0D108BD9-81ED-4DB2-BD59-A6C34878D82A}">
                    <a16:rowId xmlns:a16="http://schemas.microsoft.com/office/drawing/2014/main" val="10001"/>
                  </a:ext>
                </a:extLst>
              </a:tr>
              <a:tr h="944804">
                <a:tc>
                  <a:txBody>
                    <a:bodyPr/>
                    <a:lstStyle/>
                    <a:p>
                      <a:pPr algn="ctr"/>
                      <a:r>
                        <a:rPr lang="en-US" b="1" dirty="0"/>
                        <a:t>Physiology</a:t>
                      </a:r>
                    </a:p>
                  </a:txBody>
                  <a:tcPr anchor="ctr"/>
                </a:tc>
                <a:tc>
                  <a:txBody>
                    <a:bodyPr/>
                    <a:lstStyle/>
                    <a:p>
                      <a:pPr algn="ctr"/>
                      <a:r>
                        <a:rPr lang="en-US" sz="1600" dirty="0"/>
                        <a:t>EEG, SCL, fMRI, Eye Tracking, Mouse Tracking</a:t>
                      </a:r>
                    </a:p>
                  </a:txBody>
                  <a:tcPr anchor="ctr"/>
                </a:tc>
                <a:tc>
                  <a:txBody>
                    <a:bodyPr/>
                    <a:lstStyle/>
                    <a:p>
                      <a:pPr algn="ctr"/>
                      <a:r>
                        <a:rPr lang="en-US" sz="1600" dirty="0"/>
                        <a:t>Objective</a:t>
                      </a:r>
                    </a:p>
                    <a:p>
                      <a:pPr algn="ctr"/>
                      <a:r>
                        <a:rPr lang="en-US" sz="1600" dirty="0"/>
                        <a:t>Short-term</a:t>
                      </a:r>
                    </a:p>
                    <a:p>
                      <a:pPr algn="ctr"/>
                      <a:r>
                        <a:rPr lang="en-US" sz="1600" dirty="0"/>
                        <a:t>Lab (and Field)</a:t>
                      </a:r>
                    </a:p>
                    <a:p>
                      <a:pPr algn="ctr"/>
                      <a:r>
                        <a:rPr lang="en-US" sz="1600" dirty="0"/>
                        <a:t>Small- and Large-scale</a:t>
                      </a:r>
                    </a:p>
                  </a:txBody>
                  <a:tcPr anchor="ctr"/>
                </a:tc>
                <a:extLst>
                  <a:ext uri="{0D108BD9-81ED-4DB2-BD59-A6C34878D82A}">
                    <a16:rowId xmlns:a16="http://schemas.microsoft.com/office/drawing/2014/main" val="10002"/>
                  </a:ext>
                </a:extLst>
              </a:tr>
              <a:tr h="944804">
                <a:tc>
                  <a:txBody>
                    <a:bodyPr/>
                    <a:lstStyle/>
                    <a:p>
                      <a:pPr algn="ctr"/>
                      <a:r>
                        <a:rPr lang="en-US" b="1" dirty="0"/>
                        <a:t>Analytics</a:t>
                      </a:r>
                    </a:p>
                  </a:txBody>
                  <a:tcPr anchor="ctr"/>
                </a:tc>
                <a:tc>
                  <a:txBody>
                    <a:bodyPr/>
                    <a:lstStyle/>
                    <a:p>
                      <a:pPr algn="ctr"/>
                      <a:r>
                        <a:rPr lang="en-US" sz="1600" dirty="0"/>
                        <a:t>Intra- and Inter-session Metrics, Data Analytics</a:t>
                      </a:r>
                    </a:p>
                  </a:txBody>
                  <a:tcPr anchor="ctr"/>
                </a:tc>
                <a:tc>
                  <a:txBody>
                    <a:bodyPr/>
                    <a:lstStyle/>
                    <a:p>
                      <a:pPr algn="ctr"/>
                      <a:r>
                        <a:rPr lang="en-US" sz="1600" dirty="0"/>
                        <a:t>Objective</a:t>
                      </a:r>
                    </a:p>
                    <a:p>
                      <a:pPr algn="ctr"/>
                      <a:r>
                        <a:rPr lang="en-US" sz="1600" dirty="0"/>
                        <a:t>Short- and Long-term</a:t>
                      </a:r>
                    </a:p>
                    <a:p>
                      <a:pPr algn="ctr"/>
                      <a:r>
                        <a:rPr lang="en-US" sz="1600" dirty="0"/>
                        <a:t>Field</a:t>
                      </a:r>
                    </a:p>
                    <a:p>
                      <a:pPr algn="ctr"/>
                      <a:r>
                        <a:rPr lang="en-US" sz="1600" dirty="0"/>
                        <a:t>Large-Scale</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338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5B7B76-2ECD-40AC-B677-1FF7161A2A2C}"/>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FCC1958A-207E-443D-8CA4-1F682687B88C}"/>
              </a:ext>
            </a:extLst>
          </p:cNvPr>
          <p:cNvSpPr>
            <a:spLocks noGrp="1"/>
          </p:cNvSpPr>
          <p:nvPr>
            <p:ph type="title"/>
          </p:nvPr>
        </p:nvSpPr>
        <p:spPr/>
        <p:txBody>
          <a:bodyPr/>
          <a:lstStyle/>
          <a:p>
            <a:r>
              <a:rPr lang="en-US" dirty="0"/>
              <a:t>UE: Analytics</a:t>
            </a:r>
          </a:p>
        </p:txBody>
      </p:sp>
      <p:sp>
        <p:nvSpPr>
          <p:cNvPr id="4" name="Slide Number Placeholder 3">
            <a:extLst>
              <a:ext uri="{FF2B5EF4-FFF2-40B4-BE49-F238E27FC236}">
                <a16:creationId xmlns:a16="http://schemas.microsoft.com/office/drawing/2014/main" id="{C7662BB4-4CC5-4BA4-8033-1CF179182338}"/>
              </a:ext>
            </a:extLst>
          </p:cNvPr>
          <p:cNvSpPr>
            <a:spLocks noGrp="1"/>
          </p:cNvSpPr>
          <p:nvPr>
            <p:ph type="sldNum" sz="quarter" idx="12"/>
          </p:nvPr>
        </p:nvSpPr>
        <p:spPr/>
        <p:txBody>
          <a:bodyPr/>
          <a:lstStyle/>
          <a:p>
            <a:fld id="{051E4EB5-CDFB-4CD6-8699-1F8038A9BF27}" type="slidenum">
              <a:rPr lang="en-US" smtClean="0"/>
              <a:t>35</a:t>
            </a:fld>
            <a:endParaRPr lang="en-US"/>
          </a:p>
        </p:txBody>
      </p:sp>
      <p:graphicFrame>
        <p:nvGraphicFramePr>
          <p:cNvPr id="6" name="Content Placeholder 6">
            <a:extLst>
              <a:ext uri="{FF2B5EF4-FFF2-40B4-BE49-F238E27FC236}">
                <a16:creationId xmlns:a16="http://schemas.microsoft.com/office/drawing/2014/main" id="{0BDAEAFD-2BAB-4562-88EB-D9703E5338A5}"/>
              </a:ext>
            </a:extLst>
          </p:cNvPr>
          <p:cNvGraphicFramePr>
            <a:graphicFrameLocks/>
          </p:cNvGraphicFramePr>
          <p:nvPr>
            <p:extLst>
              <p:ext uri="{D42A27DB-BD31-4B8C-83A1-F6EECF244321}">
                <p14:modId xmlns:p14="http://schemas.microsoft.com/office/powerpoint/2010/main" val="2702921352"/>
              </p:ext>
            </p:extLst>
          </p:nvPr>
        </p:nvGraphicFramePr>
        <p:xfrm>
          <a:off x="348615" y="1243927"/>
          <a:ext cx="8446770" cy="4370146"/>
        </p:xfrm>
        <a:graphic>
          <a:graphicData uri="http://schemas.openxmlformats.org/drawingml/2006/table">
            <a:tbl>
              <a:tblPr firstRow="1" bandRow="1">
                <a:tableStyleId>{21E4AEA4-8DFA-4A89-87EB-49C32662AFE0}</a:tableStyleId>
              </a:tblPr>
              <a:tblGrid>
                <a:gridCol w="166878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577590">
                  <a:extLst>
                    <a:ext uri="{9D8B030D-6E8A-4147-A177-3AD203B41FA5}">
                      <a16:colId xmlns:a16="http://schemas.microsoft.com/office/drawing/2014/main" val="20002"/>
                    </a:ext>
                  </a:extLst>
                </a:gridCol>
              </a:tblGrid>
              <a:tr h="1018543">
                <a:tc>
                  <a:txBody>
                    <a:bodyPr/>
                    <a:lstStyle/>
                    <a:p>
                      <a:pPr algn="ctr"/>
                      <a:endParaRPr lang="en-US" dirty="0"/>
                    </a:p>
                  </a:txBody>
                  <a:tcPr anchor="ctr"/>
                </a:tc>
                <a:tc>
                  <a:txBody>
                    <a:bodyPr/>
                    <a:lstStyle/>
                    <a:p>
                      <a:pPr algn="ctr"/>
                      <a:r>
                        <a:rPr lang="en-US" dirty="0"/>
                        <a:t>Intra-session Measures</a:t>
                      </a:r>
                    </a:p>
                  </a:txBody>
                  <a:tcPr anchor="ctr"/>
                </a:tc>
                <a:tc>
                  <a:txBody>
                    <a:bodyPr/>
                    <a:lstStyle/>
                    <a:p>
                      <a:pPr algn="ctr"/>
                      <a:r>
                        <a:rPr lang="en-US" dirty="0"/>
                        <a:t>Inter-session Measures</a:t>
                      </a:r>
                    </a:p>
                  </a:txBody>
                  <a:tcPr anchor="ctr"/>
                </a:tc>
                <a:extLst>
                  <a:ext uri="{0D108BD9-81ED-4DB2-BD59-A6C34878D82A}">
                    <a16:rowId xmlns:a16="http://schemas.microsoft.com/office/drawing/2014/main" val="10000"/>
                  </a:ext>
                </a:extLst>
              </a:tr>
              <a:tr h="2201543">
                <a:tc>
                  <a:txBody>
                    <a:bodyPr/>
                    <a:lstStyle/>
                    <a:p>
                      <a:pPr algn="ctr"/>
                      <a:r>
                        <a:rPr lang="en-US" b="1" dirty="0"/>
                        <a:t>Single Site</a:t>
                      </a:r>
                    </a:p>
                  </a:txBody>
                  <a:tcPr anchor="ctr"/>
                </a:tc>
                <a:tc>
                  <a:txBody>
                    <a:bodyPr/>
                    <a:lstStyle/>
                    <a:p>
                      <a:pPr marL="285750" indent="-285750" algn="ctr">
                        <a:buFont typeface="Arial" panose="020B0604020202020204" pitchFamily="34" charset="0"/>
                        <a:buChar char="•"/>
                      </a:pPr>
                      <a:r>
                        <a:rPr lang="en-US" sz="1600" dirty="0"/>
                        <a:t>Dwell Time / Session Duration</a:t>
                      </a:r>
                    </a:p>
                    <a:p>
                      <a:pPr marL="285750" indent="-285750" algn="ctr">
                        <a:buFont typeface="Arial" panose="020B0604020202020204" pitchFamily="34" charset="0"/>
                        <a:buChar char="•"/>
                      </a:pPr>
                      <a:r>
                        <a:rPr lang="en-US" sz="1600" dirty="0"/>
                        <a:t>Click Through Rate (CTR)</a:t>
                      </a:r>
                    </a:p>
                    <a:p>
                      <a:pPr marL="285750" indent="-285750" algn="ctr">
                        <a:buFont typeface="Arial" panose="020B0604020202020204" pitchFamily="34" charset="0"/>
                        <a:buChar char="•"/>
                      </a:pPr>
                      <a:r>
                        <a:rPr lang="en-US" sz="1600" dirty="0"/>
                        <a:t>Mouse Movement</a:t>
                      </a:r>
                    </a:p>
                    <a:p>
                      <a:pPr marL="285750" indent="-285750" algn="ctr">
                        <a:buFont typeface="Arial" panose="020B0604020202020204" pitchFamily="34" charset="0"/>
                        <a:buChar char="•"/>
                      </a:pPr>
                      <a:r>
                        <a:rPr lang="en-US" sz="1600" dirty="0"/>
                        <a:t># Pages Viewed (Click Depth)</a:t>
                      </a:r>
                    </a:p>
                    <a:p>
                      <a:pPr marL="285750" indent="-285750" algn="ctr">
                        <a:buFont typeface="Arial" panose="020B0604020202020204" pitchFamily="34" charset="0"/>
                        <a:buChar char="•"/>
                      </a:pPr>
                      <a:r>
                        <a:rPr lang="en-US" sz="1600" dirty="0"/>
                        <a:t>Conversion Rate (CR)</a:t>
                      </a:r>
                    </a:p>
                    <a:p>
                      <a:pPr marL="285750" indent="-285750" algn="ctr">
                        <a:buFont typeface="Arial" panose="020B0604020202020204" pitchFamily="34" charset="0"/>
                        <a:buChar char="•"/>
                      </a:pPr>
                      <a:r>
                        <a:rPr lang="en-US" sz="1600" dirty="0"/>
                        <a:t>etc.</a:t>
                      </a:r>
                    </a:p>
                  </a:txBody>
                  <a:tcPr anchor="ctr"/>
                </a:tc>
                <a:tc>
                  <a:txBody>
                    <a:bodyPr/>
                    <a:lstStyle/>
                    <a:p>
                      <a:pPr marL="285750" indent="-285750" algn="ctr">
                        <a:buFont typeface="Arial" panose="020B0604020202020204" pitchFamily="34" charset="0"/>
                        <a:buChar char="•"/>
                      </a:pPr>
                      <a:r>
                        <a:rPr lang="en-US" sz="1600" dirty="0"/>
                        <a:t>Fraction of Return Visits</a:t>
                      </a:r>
                    </a:p>
                    <a:p>
                      <a:pPr marL="285750" indent="-285750" algn="ctr">
                        <a:buFont typeface="Arial" panose="020B0604020202020204" pitchFamily="34" charset="0"/>
                        <a:buChar char="•"/>
                      </a:pPr>
                      <a:r>
                        <a:rPr lang="en-US" sz="1600" dirty="0"/>
                        <a:t>Inter-session Rate</a:t>
                      </a:r>
                    </a:p>
                    <a:p>
                      <a:pPr marL="285750" indent="-285750" algn="ctr">
                        <a:buFont typeface="Arial" panose="020B0604020202020204" pitchFamily="34" charset="0"/>
                        <a:buChar char="•"/>
                      </a:pPr>
                      <a:r>
                        <a:rPr lang="en-US" sz="1600" dirty="0"/>
                        <a:t>Lifetime Value</a:t>
                      </a:r>
                    </a:p>
                    <a:p>
                      <a:pPr marL="285750" indent="-285750" algn="ctr">
                        <a:buFont typeface="Arial" panose="020B0604020202020204" pitchFamily="34" charset="0"/>
                        <a:buChar char="•"/>
                      </a:pPr>
                      <a:r>
                        <a:rPr lang="en-US" sz="1600" dirty="0"/>
                        <a:t># Sessions per Unit of Time</a:t>
                      </a:r>
                    </a:p>
                    <a:p>
                      <a:pPr marL="285750" indent="-285750" algn="ctr">
                        <a:buFont typeface="Arial" panose="020B0604020202020204" pitchFamily="34" charset="0"/>
                        <a:buChar char="•"/>
                      </a:pPr>
                      <a:r>
                        <a:rPr lang="en-US" sz="1600" dirty="0"/>
                        <a:t>Total Usage Time per Unit of Time</a:t>
                      </a:r>
                    </a:p>
                    <a:p>
                      <a:pPr marL="285750" indent="-285750" algn="ctr">
                        <a:buFont typeface="Arial" panose="020B0604020202020204" pitchFamily="34" charset="0"/>
                        <a:buChar char="•"/>
                      </a:pPr>
                      <a:r>
                        <a:rPr lang="en-US" sz="1600" dirty="0"/>
                        <a:t># Friends on Site (SNs)</a:t>
                      </a:r>
                    </a:p>
                    <a:p>
                      <a:pPr marL="285750" indent="-285750" algn="ctr">
                        <a:buFont typeface="Arial" panose="020B0604020202020204" pitchFamily="34" charset="0"/>
                        <a:buChar char="•"/>
                      </a:pPr>
                      <a:r>
                        <a:rPr lang="en-US" sz="1600" dirty="0"/>
                        <a:t>etc.</a:t>
                      </a:r>
                    </a:p>
                  </a:txBody>
                  <a:tcPr anchor="ctr"/>
                </a:tc>
                <a:extLst>
                  <a:ext uri="{0D108BD9-81ED-4DB2-BD59-A6C34878D82A}">
                    <a16:rowId xmlns:a16="http://schemas.microsoft.com/office/drawing/2014/main" val="10001"/>
                  </a:ext>
                </a:extLst>
              </a:tr>
              <a:tr h="1150060">
                <a:tc>
                  <a:txBody>
                    <a:bodyPr/>
                    <a:lstStyle/>
                    <a:p>
                      <a:pPr algn="ctr"/>
                      <a:r>
                        <a:rPr lang="en-US" b="1" dirty="0"/>
                        <a:t>Multiple Sites</a:t>
                      </a:r>
                    </a:p>
                  </a:txBody>
                  <a:tcPr anchor="ctr"/>
                </a:tc>
                <a:tc>
                  <a:txBody>
                    <a:bodyPr/>
                    <a:lstStyle/>
                    <a:p>
                      <a:pPr marL="285750" indent="-285750" algn="ctr">
                        <a:buFont typeface="Arial" panose="020B0604020202020204" pitchFamily="34" charset="0"/>
                        <a:buChar char="•"/>
                      </a:pPr>
                      <a:r>
                        <a:rPr lang="en-US" sz="1600" dirty="0"/>
                        <a:t>Downstream Engagement</a:t>
                      </a:r>
                    </a:p>
                    <a:p>
                      <a:pPr marL="285750" indent="-285750" algn="ctr">
                        <a:buFont typeface="Arial" panose="020B0604020202020204" pitchFamily="34" charset="0"/>
                        <a:buChar char="•"/>
                      </a:pPr>
                      <a:r>
                        <a:rPr lang="en-US" sz="1600" dirty="0"/>
                        <a:t>Revisits</a:t>
                      </a:r>
                    </a:p>
                    <a:p>
                      <a:pPr marL="285750" indent="-285750" algn="ctr">
                        <a:buFont typeface="Arial" panose="020B0604020202020204" pitchFamily="34" charset="0"/>
                        <a:buChar char="•"/>
                      </a:pPr>
                      <a:r>
                        <a:rPr lang="en-US" sz="1600" dirty="0"/>
                        <a:t>etc.</a:t>
                      </a:r>
                    </a:p>
                  </a:txBody>
                  <a:tcPr anchor="ctr"/>
                </a:tc>
                <a:tc>
                  <a:txBody>
                    <a:bodyPr/>
                    <a:lstStyle/>
                    <a:p>
                      <a:pPr algn="ctr"/>
                      <a:endParaRPr lang="en-US" sz="1600" dirty="0"/>
                    </a:p>
                  </a:txBody>
                  <a:tcPr anchor="ct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2D1BDF6E-87EE-4AD0-B02D-B64D7A826B6B}"/>
              </a:ext>
            </a:extLst>
          </p:cNvPr>
          <p:cNvSpPr txBox="1"/>
          <p:nvPr/>
        </p:nvSpPr>
        <p:spPr>
          <a:xfrm>
            <a:off x="1421846" y="5800546"/>
            <a:ext cx="6737742" cy="369332"/>
          </a:xfrm>
          <a:prstGeom prst="rect">
            <a:avLst/>
          </a:prstGeom>
          <a:noFill/>
        </p:spPr>
        <p:txBody>
          <a:bodyPr wrap="none" rtlCol="0">
            <a:spAutoFit/>
          </a:bodyPr>
          <a:lstStyle/>
          <a:p>
            <a:r>
              <a:rPr lang="en-US" b="1" dirty="0">
                <a:solidFill>
                  <a:srgbClr val="4A4A4A"/>
                </a:solidFill>
              </a:rPr>
              <a:t>Still no standardized framework for UE on wearable devices</a:t>
            </a:r>
          </a:p>
        </p:txBody>
      </p:sp>
    </p:spTree>
    <p:extLst>
      <p:ext uri="{BB962C8B-B14F-4D97-AF65-F5344CB8AC3E}">
        <p14:creationId xmlns:p14="http://schemas.microsoft.com/office/powerpoint/2010/main" val="1650932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22CF13-48BB-41DB-96B8-228291F9B06B}"/>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0E1814D0-6623-4FD7-A520-FE960D4B7880}"/>
              </a:ext>
            </a:extLst>
          </p:cNvPr>
          <p:cNvSpPr>
            <a:spLocks noGrp="1"/>
          </p:cNvSpPr>
          <p:nvPr>
            <p:ph type="title"/>
          </p:nvPr>
        </p:nvSpPr>
        <p:spPr/>
        <p:txBody>
          <a:bodyPr/>
          <a:lstStyle/>
          <a:p>
            <a:r>
              <a:rPr lang="en-US" dirty="0"/>
              <a:t>A Note on Ethics</a:t>
            </a:r>
          </a:p>
        </p:txBody>
      </p:sp>
      <p:sp>
        <p:nvSpPr>
          <p:cNvPr id="4" name="Slide Number Placeholder 3">
            <a:extLst>
              <a:ext uri="{FF2B5EF4-FFF2-40B4-BE49-F238E27FC236}">
                <a16:creationId xmlns:a16="http://schemas.microsoft.com/office/drawing/2014/main" id="{6BF7CED9-85F3-47D6-8C1D-321AB36AD964}"/>
              </a:ext>
            </a:extLst>
          </p:cNvPr>
          <p:cNvSpPr>
            <a:spLocks noGrp="1"/>
          </p:cNvSpPr>
          <p:nvPr>
            <p:ph type="sldNum" sz="quarter" idx="12"/>
          </p:nvPr>
        </p:nvSpPr>
        <p:spPr/>
        <p:txBody>
          <a:bodyPr/>
          <a:lstStyle/>
          <a:p>
            <a:fld id="{051E4EB5-CDFB-4CD6-8699-1F8038A9BF27}" type="slidenum">
              <a:rPr lang="en-US" smtClean="0"/>
              <a:t>36</a:t>
            </a:fld>
            <a:endParaRPr lang="en-US"/>
          </a:p>
        </p:txBody>
      </p:sp>
      <p:sp>
        <p:nvSpPr>
          <p:cNvPr id="6" name="TextBox 5">
            <a:extLst>
              <a:ext uri="{FF2B5EF4-FFF2-40B4-BE49-F238E27FC236}">
                <a16:creationId xmlns:a16="http://schemas.microsoft.com/office/drawing/2014/main" id="{CCF4DC8B-69F4-42CF-92F7-C84D0488DC66}"/>
              </a:ext>
            </a:extLst>
          </p:cNvPr>
          <p:cNvSpPr txBox="1"/>
          <p:nvPr/>
        </p:nvSpPr>
        <p:spPr>
          <a:xfrm>
            <a:off x="1506595" y="6120853"/>
            <a:ext cx="6568244" cy="415498"/>
          </a:xfrm>
          <a:prstGeom prst="rect">
            <a:avLst/>
          </a:prstGeom>
          <a:noFill/>
        </p:spPr>
        <p:txBody>
          <a:bodyPr wrap="square" rtlCol="0">
            <a:spAutoFit/>
          </a:bodyPr>
          <a:lstStyle/>
          <a:p>
            <a:r>
              <a:rPr lang="en-US" sz="1050" dirty="0"/>
              <a:t>Image Source: </a:t>
            </a:r>
            <a:r>
              <a:rPr lang="en-US" sz="1050" dirty="0">
                <a:hlinkClick r:id="rId2"/>
              </a:rPr>
              <a:t>https://www.forbes.com/sites/nireyal/2012/07/02/the-art-of-manipulation/#2a2749785009</a:t>
            </a:r>
            <a:endParaRPr lang="en-US" sz="1050" dirty="0"/>
          </a:p>
          <a:p>
            <a:endParaRPr lang="en-US" sz="1050" dirty="0"/>
          </a:p>
        </p:txBody>
      </p:sp>
      <p:pic>
        <p:nvPicPr>
          <p:cNvPr id="8" name="Picture 7" descr="A screenshot of a cell phone&#10;&#10;Description automatically generated">
            <a:extLst>
              <a:ext uri="{FF2B5EF4-FFF2-40B4-BE49-F238E27FC236}">
                <a16:creationId xmlns:a16="http://schemas.microsoft.com/office/drawing/2014/main" id="{09355981-EDB6-4050-B7F0-710379C3F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1684028"/>
            <a:ext cx="5448300" cy="3248025"/>
          </a:xfrm>
          <a:prstGeom prst="rect">
            <a:avLst/>
          </a:prstGeom>
        </p:spPr>
      </p:pic>
      <p:sp>
        <p:nvSpPr>
          <p:cNvPr id="9" name="Content Placeholder 3">
            <a:extLst>
              <a:ext uri="{FF2B5EF4-FFF2-40B4-BE49-F238E27FC236}">
                <a16:creationId xmlns:a16="http://schemas.microsoft.com/office/drawing/2014/main" id="{E74E8319-628E-4E78-BE89-F3F754F578D7}"/>
              </a:ext>
            </a:extLst>
          </p:cNvPr>
          <p:cNvSpPr txBox="1">
            <a:spLocks/>
          </p:cNvSpPr>
          <p:nvPr/>
        </p:nvSpPr>
        <p:spPr>
          <a:xfrm>
            <a:off x="0" y="1199316"/>
            <a:ext cx="9144000" cy="484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Designing habit-forming products is a form of manipulation</a:t>
            </a:r>
          </a:p>
        </p:txBody>
      </p:sp>
      <p:sp>
        <p:nvSpPr>
          <p:cNvPr id="10" name="Content Placeholder 3">
            <a:extLst>
              <a:ext uri="{FF2B5EF4-FFF2-40B4-BE49-F238E27FC236}">
                <a16:creationId xmlns:a16="http://schemas.microsoft.com/office/drawing/2014/main" id="{A6352348-7243-4FD1-91AA-4E59203CA6C1}"/>
              </a:ext>
            </a:extLst>
          </p:cNvPr>
          <p:cNvSpPr txBox="1">
            <a:spLocks/>
          </p:cNvSpPr>
          <p:nvPr/>
        </p:nvSpPr>
        <p:spPr>
          <a:xfrm>
            <a:off x="0" y="5076452"/>
            <a:ext cx="9144000" cy="1008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5962B9"/>
                </a:solidFill>
              </a:rPr>
              <a:t>Help people find meaning through your products. </a:t>
            </a:r>
          </a:p>
          <a:p>
            <a:pPr marL="0" indent="0" algn="ctr">
              <a:buFont typeface="Arial" panose="020B0604020202020204" pitchFamily="34" charset="0"/>
              <a:buNone/>
            </a:pPr>
            <a:r>
              <a:rPr lang="en-US" b="1" dirty="0">
                <a:solidFill>
                  <a:srgbClr val="5962B9"/>
                </a:solidFill>
              </a:rPr>
              <a:t>Engage them in something important.</a:t>
            </a:r>
          </a:p>
        </p:txBody>
      </p:sp>
    </p:spTree>
    <p:extLst>
      <p:ext uri="{BB962C8B-B14F-4D97-AF65-F5344CB8AC3E}">
        <p14:creationId xmlns:p14="http://schemas.microsoft.com/office/powerpoint/2010/main" val="3352087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FB41E8-46A8-4473-811F-C527C9ECA95F}"/>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67EA12D5-1889-4FC9-B4DB-18B44B0FB5C6}"/>
              </a:ext>
            </a:extLst>
          </p:cNvPr>
          <p:cNvSpPr>
            <a:spLocks noGrp="1"/>
          </p:cNvSpPr>
          <p:nvPr>
            <p:ph type="title"/>
          </p:nvPr>
        </p:nvSpPr>
        <p:spPr/>
        <p:txBody>
          <a:bodyPr/>
          <a:lstStyle/>
          <a:p>
            <a:r>
              <a:rPr lang="en-US" dirty="0"/>
              <a:t>Key Takeaways</a:t>
            </a:r>
          </a:p>
        </p:txBody>
      </p:sp>
      <p:sp>
        <p:nvSpPr>
          <p:cNvPr id="4" name="Slide Number Placeholder 3">
            <a:extLst>
              <a:ext uri="{FF2B5EF4-FFF2-40B4-BE49-F238E27FC236}">
                <a16:creationId xmlns:a16="http://schemas.microsoft.com/office/drawing/2014/main" id="{D6AEE54E-BF63-4359-860A-DAAE8BA95171}"/>
              </a:ext>
            </a:extLst>
          </p:cNvPr>
          <p:cNvSpPr>
            <a:spLocks noGrp="1"/>
          </p:cNvSpPr>
          <p:nvPr>
            <p:ph type="sldNum" sz="quarter" idx="12"/>
          </p:nvPr>
        </p:nvSpPr>
        <p:spPr/>
        <p:txBody>
          <a:bodyPr/>
          <a:lstStyle/>
          <a:p>
            <a:fld id="{051E4EB5-CDFB-4CD6-8699-1F8038A9BF27}" type="slidenum">
              <a:rPr lang="en-US" smtClean="0"/>
              <a:t>37</a:t>
            </a:fld>
            <a:endParaRPr lang="en-US"/>
          </a:p>
        </p:txBody>
      </p:sp>
      <p:pic>
        <p:nvPicPr>
          <p:cNvPr id="5" name="Google Shape;419;g7f4c3f7f68_8_630">
            <a:extLst>
              <a:ext uri="{FF2B5EF4-FFF2-40B4-BE49-F238E27FC236}">
                <a16:creationId xmlns:a16="http://schemas.microsoft.com/office/drawing/2014/main" id="{895582B6-4879-4425-BE27-38B125D841D3}"/>
              </a:ext>
            </a:extLst>
          </p:cNvPr>
          <p:cNvPicPr preferRelativeResize="0"/>
          <p:nvPr/>
        </p:nvPicPr>
        <p:blipFill>
          <a:blip r:embed="rId2">
            <a:alphaModFix/>
          </a:blip>
          <a:stretch>
            <a:fillRect/>
          </a:stretch>
        </p:blipFill>
        <p:spPr>
          <a:xfrm>
            <a:off x="4535215" y="1549924"/>
            <a:ext cx="4225925" cy="4225925"/>
          </a:xfrm>
          <a:prstGeom prst="rect">
            <a:avLst/>
          </a:prstGeom>
          <a:noFill/>
          <a:ln>
            <a:noFill/>
          </a:ln>
        </p:spPr>
      </p:pic>
      <p:sp>
        <p:nvSpPr>
          <p:cNvPr id="6" name="TextBox 5">
            <a:extLst>
              <a:ext uri="{FF2B5EF4-FFF2-40B4-BE49-F238E27FC236}">
                <a16:creationId xmlns:a16="http://schemas.microsoft.com/office/drawing/2014/main" id="{A30498D5-F2BF-4D68-8629-64411A01613C}"/>
              </a:ext>
            </a:extLst>
          </p:cNvPr>
          <p:cNvSpPr txBox="1"/>
          <p:nvPr/>
        </p:nvSpPr>
        <p:spPr>
          <a:xfrm>
            <a:off x="382860" y="1549924"/>
            <a:ext cx="3949110" cy="455509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3C4858"/>
                </a:solidFill>
              </a:rPr>
              <a:t>More features is not the answer to the attrition problem; creating </a:t>
            </a:r>
            <a:r>
              <a:rPr lang="en-US" b="1" dirty="0">
                <a:solidFill>
                  <a:srgbClr val="FF984E"/>
                </a:solidFill>
              </a:rPr>
              <a:t>engaging products </a:t>
            </a:r>
            <a:r>
              <a:rPr lang="en-US" dirty="0">
                <a:solidFill>
                  <a:srgbClr val="3C4858"/>
                </a:solidFill>
              </a:rPr>
              <a:t>is</a:t>
            </a:r>
          </a:p>
          <a:p>
            <a:pPr marL="285750" indent="-285750">
              <a:spcAft>
                <a:spcPts val="600"/>
              </a:spcAft>
              <a:buFont typeface="Arial" panose="020B0604020202020204" pitchFamily="34" charset="0"/>
              <a:buChar char="•"/>
            </a:pPr>
            <a:r>
              <a:rPr lang="en-US" dirty="0">
                <a:solidFill>
                  <a:srgbClr val="3C4858"/>
                </a:solidFill>
              </a:rPr>
              <a:t>The </a:t>
            </a:r>
            <a:r>
              <a:rPr lang="en-US" b="1" dirty="0">
                <a:solidFill>
                  <a:srgbClr val="FF984E"/>
                </a:solidFill>
              </a:rPr>
              <a:t>Hook Model </a:t>
            </a:r>
            <a:r>
              <a:rPr lang="en-US" dirty="0">
                <a:solidFill>
                  <a:srgbClr val="3C4858"/>
                </a:solidFill>
              </a:rPr>
              <a:t>can help creators build </a:t>
            </a:r>
            <a:r>
              <a:rPr lang="en-US" b="1" dirty="0">
                <a:solidFill>
                  <a:srgbClr val="FF984E"/>
                </a:solidFill>
              </a:rPr>
              <a:t>habit-forming products</a:t>
            </a:r>
          </a:p>
          <a:p>
            <a:pPr marL="285750" indent="-285750">
              <a:spcAft>
                <a:spcPts val="600"/>
              </a:spcAft>
              <a:buFont typeface="Arial" panose="020B0604020202020204" pitchFamily="34" charset="0"/>
              <a:buChar char="•"/>
            </a:pPr>
            <a:r>
              <a:rPr lang="en-US" dirty="0">
                <a:solidFill>
                  <a:srgbClr val="3C4858"/>
                </a:solidFill>
              </a:rPr>
              <a:t>The </a:t>
            </a:r>
            <a:r>
              <a:rPr lang="en-US" b="1" dirty="0">
                <a:solidFill>
                  <a:srgbClr val="FF984E"/>
                </a:solidFill>
              </a:rPr>
              <a:t>Persuasive Systems Design</a:t>
            </a:r>
            <a:r>
              <a:rPr lang="en-US" dirty="0">
                <a:solidFill>
                  <a:srgbClr val="FF984E"/>
                </a:solidFill>
              </a:rPr>
              <a:t> </a:t>
            </a:r>
            <a:r>
              <a:rPr lang="en-US" dirty="0">
                <a:solidFill>
                  <a:srgbClr val="3C4858"/>
                </a:solidFill>
              </a:rPr>
              <a:t>framework can help developers build functionality for </a:t>
            </a:r>
            <a:r>
              <a:rPr lang="en-US" b="1" dirty="0">
                <a:solidFill>
                  <a:srgbClr val="FF984E"/>
                </a:solidFill>
              </a:rPr>
              <a:t>positive behavior change</a:t>
            </a:r>
          </a:p>
          <a:p>
            <a:pPr marL="285750" indent="-285750">
              <a:spcAft>
                <a:spcPts val="600"/>
              </a:spcAft>
              <a:buFont typeface="Arial" panose="020B0604020202020204" pitchFamily="34" charset="0"/>
              <a:buChar char="•"/>
            </a:pPr>
            <a:r>
              <a:rPr lang="en-US" dirty="0">
                <a:solidFill>
                  <a:srgbClr val="3C4858"/>
                </a:solidFill>
              </a:rPr>
              <a:t>Measuring</a:t>
            </a:r>
            <a:r>
              <a:rPr lang="en-US" b="1" dirty="0">
                <a:solidFill>
                  <a:srgbClr val="FF984E"/>
                </a:solidFill>
              </a:rPr>
              <a:t> </a:t>
            </a:r>
            <a:r>
              <a:rPr lang="en-US" dirty="0">
                <a:solidFill>
                  <a:srgbClr val="3C4858"/>
                </a:solidFill>
              </a:rPr>
              <a:t>User Engagement</a:t>
            </a:r>
            <a:r>
              <a:rPr lang="en-US" b="1" dirty="0">
                <a:solidFill>
                  <a:srgbClr val="FF984E"/>
                </a:solidFill>
              </a:rPr>
              <a:t> </a:t>
            </a:r>
            <a:r>
              <a:rPr lang="en-US" dirty="0">
                <a:solidFill>
                  <a:srgbClr val="3C4858"/>
                </a:solidFill>
              </a:rPr>
              <a:t>is crucial for </a:t>
            </a:r>
            <a:r>
              <a:rPr lang="en-US" b="1" dirty="0">
                <a:solidFill>
                  <a:srgbClr val="FF984E"/>
                </a:solidFill>
              </a:rPr>
              <a:t>quantifying</a:t>
            </a:r>
            <a:r>
              <a:rPr lang="en-US" b="1" dirty="0">
                <a:solidFill>
                  <a:srgbClr val="3C4858"/>
                </a:solidFill>
              </a:rPr>
              <a:t> </a:t>
            </a:r>
            <a:r>
              <a:rPr lang="en-US" dirty="0">
                <a:solidFill>
                  <a:srgbClr val="3C4858"/>
                </a:solidFill>
              </a:rPr>
              <a:t>the</a:t>
            </a:r>
            <a:r>
              <a:rPr lang="en-US" b="1" dirty="0">
                <a:solidFill>
                  <a:srgbClr val="3C4858"/>
                </a:solidFill>
              </a:rPr>
              <a:t> </a:t>
            </a:r>
            <a:r>
              <a:rPr lang="en-US" b="1" dirty="0">
                <a:solidFill>
                  <a:srgbClr val="FF984E"/>
                </a:solidFill>
              </a:rPr>
              <a:t>user</a:t>
            </a:r>
            <a:r>
              <a:rPr lang="en-US" b="1" dirty="0">
                <a:solidFill>
                  <a:srgbClr val="3C4858"/>
                </a:solidFill>
              </a:rPr>
              <a:t> </a:t>
            </a:r>
            <a:r>
              <a:rPr lang="en-US" b="1" dirty="0">
                <a:solidFill>
                  <a:srgbClr val="FF984E"/>
                </a:solidFill>
              </a:rPr>
              <a:t>journey</a:t>
            </a:r>
          </a:p>
          <a:p>
            <a:pPr marL="285750" indent="-285750">
              <a:buFont typeface="Arial" panose="020B0604020202020204" pitchFamily="34" charset="0"/>
              <a:buChar char="•"/>
            </a:pPr>
            <a:r>
              <a:rPr lang="en-US" dirty="0">
                <a:solidFill>
                  <a:srgbClr val="3C4858"/>
                </a:solidFill>
              </a:rPr>
              <a:t>Build products that bring </a:t>
            </a:r>
            <a:r>
              <a:rPr lang="en-US" b="1" dirty="0">
                <a:solidFill>
                  <a:srgbClr val="FF984E"/>
                </a:solidFill>
              </a:rPr>
              <a:t>positive change</a:t>
            </a:r>
            <a:r>
              <a:rPr lang="en-US" b="1" dirty="0">
                <a:solidFill>
                  <a:srgbClr val="3C4858"/>
                </a:solidFill>
              </a:rPr>
              <a:t> </a:t>
            </a:r>
            <a:r>
              <a:rPr lang="en-US" dirty="0">
                <a:solidFill>
                  <a:srgbClr val="3C4858"/>
                </a:solidFill>
              </a:rPr>
              <a:t>to users lives</a:t>
            </a:r>
          </a:p>
        </p:txBody>
      </p:sp>
    </p:spTree>
    <p:extLst>
      <p:ext uri="{BB962C8B-B14F-4D97-AF65-F5344CB8AC3E}">
        <p14:creationId xmlns:p14="http://schemas.microsoft.com/office/powerpoint/2010/main" val="1246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624F9C-6DE9-4A40-87FE-6974F0C66781}"/>
              </a:ext>
            </a:extLst>
          </p:cNvPr>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3" name="Title 2">
            <a:extLst>
              <a:ext uri="{FF2B5EF4-FFF2-40B4-BE49-F238E27FC236}">
                <a16:creationId xmlns:a16="http://schemas.microsoft.com/office/drawing/2014/main" id="{130F8F43-1E5A-4D4F-8039-CA4C1904B417}"/>
              </a:ext>
            </a:extLst>
          </p:cNvPr>
          <p:cNvSpPr>
            <a:spLocks noGrp="1"/>
          </p:cNvSpPr>
          <p:nvPr>
            <p:ph type="title"/>
          </p:nvPr>
        </p:nvSpPr>
        <p:spPr/>
        <p:txBody>
          <a:bodyPr/>
          <a:lstStyle/>
          <a:p>
            <a:r>
              <a:rPr lang="en-US" dirty="0"/>
              <a:t>Bibliography</a:t>
            </a:r>
          </a:p>
        </p:txBody>
      </p:sp>
      <p:sp>
        <p:nvSpPr>
          <p:cNvPr id="4" name="Content Placeholder 3">
            <a:extLst>
              <a:ext uri="{FF2B5EF4-FFF2-40B4-BE49-F238E27FC236}">
                <a16:creationId xmlns:a16="http://schemas.microsoft.com/office/drawing/2014/main" id="{9E84572A-FA2F-45C4-918A-BD4E0C0FDE03}"/>
              </a:ext>
            </a:extLst>
          </p:cNvPr>
          <p:cNvSpPr>
            <a:spLocks noGrp="1"/>
          </p:cNvSpPr>
          <p:nvPr>
            <p:ph idx="1"/>
          </p:nvPr>
        </p:nvSpPr>
        <p:spPr/>
        <p:txBody>
          <a:bodyPr>
            <a:noAutofit/>
          </a:bodyPr>
          <a:lstStyle/>
          <a:p>
            <a:pPr marL="457200" indent="-457200">
              <a:buFont typeface="+mj-lt"/>
              <a:buAutoNum type="arabicPeriod"/>
            </a:pPr>
            <a:r>
              <a:rPr lang="en-US" sz="1050" dirty="0">
                <a:latin typeface="+mj-lt"/>
              </a:rPr>
              <a:t>Medium. 2020. Inside Wearables Part 1: How Behavior Change Unlocks Long-Term Engagement. [online] Available at: </a:t>
            </a:r>
            <a:r>
              <a:rPr lang="en-US" sz="1050" dirty="0">
                <a:latin typeface="+mj-lt"/>
                <a:hlinkClick r:id="rId2"/>
              </a:rPr>
              <a:t>https://medium.com/@endeavourprtnrs/inside-wearable-how-the-science-of-human-behavior-change-offers-the-secret-to-long-term-engagement-a15b3c7d4cf3</a:t>
            </a:r>
            <a:r>
              <a:rPr lang="en-US" sz="1050" dirty="0">
                <a:latin typeface="+mj-lt"/>
              </a:rPr>
              <a:t> [Accessed 30 June 2020].</a:t>
            </a:r>
          </a:p>
          <a:p>
            <a:pPr marL="457200" indent="-457200">
              <a:buFont typeface="+mj-lt"/>
              <a:buAutoNum type="arabicPeriod"/>
            </a:pPr>
            <a:r>
              <a:rPr lang="en-US" sz="1050" dirty="0">
                <a:latin typeface="+mj-lt"/>
              </a:rPr>
              <a:t>Rock Health. 2020. Deconstructing The Fitbit IPO And S-1 | Rock Health. [online] Available at: </a:t>
            </a:r>
            <a:r>
              <a:rPr lang="en-US" sz="1050" dirty="0">
                <a:latin typeface="+mj-lt"/>
                <a:hlinkClick r:id="rId3"/>
              </a:rPr>
              <a:t>https://rockhealth.com/deconstructing-fitbit-s-1/</a:t>
            </a:r>
            <a:r>
              <a:rPr lang="en-US" sz="1050" dirty="0">
                <a:latin typeface="+mj-lt"/>
              </a:rPr>
              <a:t> [Accessed 30 June 2020].</a:t>
            </a:r>
          </a:p>
          <a:p>
            <a:pPr marL="457200" indent="-457200">
              <a:buFont typeface="+mj-lt"/>
              <a:buAutoNum type="arabicPeriod"/>
            </a:pPr>
            <a:r>
              <a:rPr lang="en-US" sz="1050" dirty="0">
                <a:latin typeface="+mj-lt"/>
              </a:rPr>
              <a:t>Pew Research Center. 2020. About One-In-Five Americans Use A Smart Watch Or Fitness Tracker. [online] Available at: </a:t>
            </a:r>
            <a:r>
              <a:rPr lang="en-US" sz="1050" dirty="0">
                <a:latin typeface="+mj-lt"/>
                <a:hlinkClick r:id="rId4"/>
              </a:rPr>
              <a:t>https://www.pewresearch.org/fact-tank/2020/01/09/about-one-in-five-americans-use-a-smart-watch-or-fitness-tracker/</a:t>
            </a:r>
            <a:r>
              <a:rPr lang="en-US" sz="1050" dirty="0">
                <a:latin typeface="+mj-lt"/>
              </a:rPr>
              <a:t> [Accessed 30 June 2020].</a:t>
            </a:r>
          </a:p>
          <a:p>
            <a:pPr marL="457200" indent="-457200">
              <a:buFont typeface="+mj-lt"/>
              <a:buAutoNum type="arabicPeriod"/>
            </a:pPr>
            <a:r>
              <a:rPr lang="en-US" sz="1050" dirty="0">
                <a:latin typeface="+mj-lt"/>
              </a:rPr>
              <a:t>eMarketer. 2020. Wearables 2019. [online] Available at: </a:t>
            </a:r>
            <a:r>
              <a:rPr lang="en-US" sz="1050" dirty="0">
                <a:latin typeface="+mj-lt"/>
                <a:hlinkClick r:id="rId5"/>
              </a:rPr>
              <a:t>https://www.emarketer.com/content/wearables-2019</a:t>
            </a:r>
            <a:r>
              <a:rPr lang="en-US" sz="1050" dirty="0">
                <a:latin typeface="+mj-lt"/>
              </a:rPr>
              <a:t> [Accessed 30 June 2020].</a:t>
            </a:r>
          </a:p>
          <a:p>
            <a:pPr marL="457200" indent="-457200">
              <a:buFont typeface="+mj-lt"/>
              <a:buAutoNum type="arabicPeriod"/>
            </a:pPr>
            <a:r>
              <a:rPr lang="en-US" sz="1050" dirty="0">
                <a:latin typeface="+mj-lt"/>
              </a:rPr>
              <a:t>Epstein, D.A., Caraway, M., Johnston, C., Ping, A., Fogarty, J. and Munson, S.A., 2016, May. Beyond abandonment to next steps: understanding and designing for life after personal informatics tool use. In Proceedings of the 2016 CHI Conference on Human Factors in Computing Systems (pp. 1109-1113).</a:t>
            </a:r>
          </a:p>
          <a:p>
            <a:pPr marL="457200" indent="-457200">
              <a:buFont typeface="+mj-lt"/>
              <a:buAutoNum type="arabicPeriod"/>
            </a:pPr>
            <a:r>
              <a:rPr lang="en-US" sz="1050" dirty="0" err="1">
                <a:latin typeface="+mj-lt"/>
              </a:rPr>
              <a:t>Eyal</a:t>
            </a:r>
            <a:r>
              <a:rPr lang="en-US" sz="1050" dirty="0">
                <a:latin typeface="+mj-lt"/>
              </a:rPr>
              <a:t>, N., 2014. Hooked: How to build habit-forming products. Penguin.</a:t>
            </a:r>
          </a:p>
          <a:p>
            <a:pPr marL="457200" indent="-457200">
              <a:buFont typeface="+mj-lt"/>
              <a:buAutoNum type="arabicPeriod"/>
            </a:pPr>
            <a:r>
              <a:rPr lang="en-US" sz="1050" dirty="0">
                <a:latin typeface="+mj-lt"/>
              </a:rPr>
              <a:t>En.wikipedia.org. 2020. Five Whys. [online] Available at: </a:t>
            </a:r>
            <a:r>
              <a:rPr lang="en-US" sz="1050" dirty="0">
                <a:latin typeface="+mj-lt"/>
                <a:hlinkClick r:id="rId6"/>
              </a:rPr>
              <a:t>https://en.wikipedia.org/wiki/Five_whys</a:t>
            </a:r>
            <a:r>
              <a:rPr lang="en-US" sz="1050" dirty="0">
                <a:latin typeface="+mj-lt"/>
              </a:rPr>
              <a:t> [Accessed 1 July 2020].</a:t>
            </a:r>
          </a:p>
          <a:p>
            <a:pPr marL="457200" indent="-457200">
              <a:buFont typeface="+mj-lt"/>
              <a:buAutoNum type="arabicPeriod"/>
            </a:pPr>
            <a:r>
              <a:rPr lang="en-US" sz="1050" dirty="0">
                <a:latin typeface="+mj-lt"/>
              </a:rPr>
              <a:t>Fogg, B.J., 2009, April. A behavior model for persuasive design. In Proceedings of the 4th international Conference on Persuasive Technology (pp. 1-7).</a:t>
            </a:r>
          </a:p>
          <a:p>
            <a:pPr marL="457200" indent="-457200">
              <a:buFont typeface="+mj-lt"/>
              <a:buAutoNum type="arabicPeriod"/>
            </a:pPr>
            <a:r>
              <a:rPr lang="en-US" sz="1050" dirty="0">
                <a:latin typeface="+mj-lt"/>
              </a:rPr>
              <a:t>Knutson, B., Adams, C.M., Fong, G.W. and </a:t>
            </a:r>
            <a:r>
              <a:rPr lang="en-US" sz="1050" dirty="0" err="1">
                <a:latin typeface="+mj-lt"/>
              </a:rPr>
              <a:t>Hommer</a:t>
            </a:r>
            <a:r>
              <a:rPr lang="en-US" sz="1050" dirty="0">
                <a:latin typeface="+mj-lt"/>
              </a:rPr>
              <a:t>, D., 2001. Anticipation of increasing monetary reward selectively recruits nucleus </a:t>
            </a:r>
            <a:r>
              <a:rPr lang="en-US" sz="1050" dirty="0" err="1">
                <a:latin typeface="+mj-lt"/>
              </a:rPr>
              <a:t>accumbens</a:t>
            </a:r>
            <a:r>
              <a:rPr lang="en-US" sz="1050" dirty="0">
                <a:latin typeface="+mj-lt"/>
              </a:rPr>
              <a:t>. Journal of Neuroscience, 21(16), pp.RC159-RC159.</a:t>
            </a:r>
          </a:p>
          <a:p>
            <a:pPr marL="457200" indent="-457200">
              <a:buFont typeface="+mj-lt"/>
              <a:buAutoNum type="arabicPeriod"/>
            </a:pPr>
            <a:r>
              <a:rPr lang="en-US" sz="1050" dirty="0" err="1">
                <a:latin typeface="+mj-lt"/>
              </a:rPr>
              <a:t>Oinas-Kukkonen</a:t>
            </a:r>
            <a:r>
              <a:rPr lang="en-US" sz="1050" dirty="0">
                <a:latin typeface="+mj-lt"/>
              </a:rPr>
              <a:t>, H. and </a:t>
            </a:r>
            <a:r>
              <a:rPr lang="en-US" sz="1050" dirty="0" err="1">
                <a:latin typeface="+mj-lt"/>
              </a:rPr>
              <a:t>Harjumaa</a:t>
            </a:r>
            <a:r>
              <a:rPr lang="en-US" sz="1050" dirty="0">
                <a:latin typeface="+mj-lt"/>
              </a:rPr>
              <a:t>, M., 2009. Persuasive systems design: Key issues, process model, and system features. Communications of the Association for Information Systems, 24(1), p.28.</a:t>
            </a:r>
          </a:p>
          <a:p>
            <a:pPr marL="457200" indent="-457200">
              <a:buFont typeface="+mj-lt"/>
              <a:buAutoNum type="arabicPeriod"/>
            </a:pPr>
            <a:r>
              <a:rPr lang="en-US" sz="1050" dirty="0" err="1">
                <a:latin typeface="+mj-lt"/>
              </a:rPr>
              <a:t>Lalmas</a:t>
            </a:r>
            <a:r>
              <a:rPr lang="en-US" sz="1050" dirty="0">
                <a:latin typeface="+mj-lt"/>
              </a:rPr>
              <a:t>, M., O'Brien, H. and Yom-Tov, E., 2014. Measuring user engagement. Synthesis Lectures on Information Concepts, Retrieval, and Services, 6(4), pp.1-132.</a:t>
            </a:r>
          </a:p>
          <a:p>
            <a:pPr marL="457200" indent="-457200">
              <a:buFont typeface="+mj-lt"/>
              <a:buAutoNum type="arabicPeriod"/>
            </a:pPr>
            <a:r>
              <a:rPr lang="en-US" sz="1050" dirty="0">
                <a:latin typeface="+mj-lt"/>
              </a:rPr>
              <a:t>Attfield, S., </a:t>
            </a:r>
            <a:r>
              <a:rPr lang="en-US" sz="1050" dirty="0" err="1">
                <a:latin typeface="+mj-lt"/>
              </a:rPr>
              <a:t>Kazai</a:t>
            </a:r>
            <a:r>
              <a:rPr lang="en-US" sz="1050" dirty="0">
                <a:latin typeface="+mj-lt"/>
              </a:rPr>
              <a:t>, G., </a:t>
            </a:r>
            <a:r>
              <a:rPr lang="en-US" sz="1050" dirty="0" err="1">
                <a:latin typeface="+mj-lt"/>
              </a:rPr>
              <a:t>Lalmas</a:t>
            </a:r>
            <a:r>
              <a:rPr lang="en-US" sz="1050" dirty="0">
                <a:latin typeface="+mj-lt"/>
              </a:rPr>
              <a:t>, M. and </a:t>
            </a:r>
            <a:r>
              <a:rPr lang="en-US" sz="1050" dirty="0" err="1">
                <a:latin typeface="+mj-lt"/>
              </a:rPr>
              <a:t>Piwowarski</a:t>
            </a:r>
            <a:r>
              <a:rPr lang="en-US" sz="1050" dirty="0">
                <a:latin typeface="+mj-lt"/>
              </a:rPr>
              <a:t>, B., 2011, February. Towards a science of user engagement (position paper). In WSDM workshop on user modelling for Web applications (pp. 9-12).</a:t>
            </a:r>
          </a:p>
        </p:txBody>
      </p:sp>
      <p:sp>
        <p:nvSpPr>
          <p:cNvPr id="5" name="Slide Number Placeholder 4">
            <a:extLst>
              <a:ext uri="{FF2B5EF4-FFF2-40B4-BE49-F238E27FC236}">
                <a16:creationId xmlns:a16="http://schemas.microsoft.com/office/drawing/2014/main" id="{F3366BE7-5D5E-44FA-9BD1-4E7F2BC95A67}"/>
              </a:ext>
            </a:extLst>
          </p:cNvPr>
          <p:cNvSpPr>
            <a:spLocks noGrp="1"/>
          </p:cNvSpPr>
          <p:nvPr>
            <p:ph type="sldNum" sz="quarter" idx="12"/>
          </p:nvPr>
        </p:nvSpPr>
        <p:spPr/>
        <p:txBody>
          <a:bodyPr/>
          <a:lstStyle/>
          <a:p>
            <a:fld id="{051E4EB5-CDFB-4CD6-8699-1F8038A9BF27}" type="slidenum">
              <a:rPr lang="en-US" smtClean="0"/>
              <a:t>38</a:t>
            </a:fld>
            <a:endParaRPr lang="en-US"/>
          </a:p>
        </p:txBody>
      </p:sp>
    </p:spTree>
    <p:extLst>
      <p:ext uri="{BB962C8B-B14F-4D97-AF65-F5344CB8AC3E}">
        <p14:creationId xmlns:p14="http://schemas.microsoft.com/office/powerpoint/2010/main" val="3904949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Beneficiaries / Partners</a:t>
            </a:r>
          </a:p>
        </p:txBody>
      </p:sp>
      <p:sp>
        <p:nvSpPr>
          <p:cNvPr id="6" name="Content Placeholder 5"/>
          <p:cNvSpPr>
            <a:spLocks noGrp="1"/>
          </p:cNvSpPr>
          <p:nvPr>
            <p:ph idx="1"/>
          </p:nvPr>
        </p:nvSpPr>
        <p:spPr/>
        <p:txBody>
          <a:bodyPr>
            <a:normAutofit/>
          </a:bodyPr>
          <a:lstStyle/>
          <a:p>
            <a:pPr marL="0" indent="0" algn="ctr">
              <a:buNone/>
            </a:pPr>
            <a:r>
              <a:rPr lang="en-US" sz="2400" b="1" u="sng" cap="all" dirty="0"/>
              <a:t>Beneficiaries</a:t>
            </a:r>
          </a:p>
          <a:p>
            <a:pPr marL="0" indent="0" algn="ctr">
              <a:buNone/>
            </a:pPr>
            <a:endParaRPr lang="en-US" sz="2400" b="1" dirty="0"/>
          </a:p>
          <a:p>
            <a:pPr marL="0" indent="0" algn="ctr">
              <a:buNone/>
            </a:pPr>
            <a:endParaRPr lang="en-US" sz="2400" b="1" dirty="0"/>
          </a:p>
          <a:p>
            <a:pPr marL="0" indent="0" algn="ctr">
              <a:buNone/>
            </a:pPr>
            <a:endParaRPr lang="en-US" sz="2400" b="1" dirty="0"/>
          </a:p>
          <a:p>
            <a:pPr marL="0" indent="0" algn="ctr">
              <a:buNone/>
            </a:pPr>
            <a:endParaRPr lang="en-US" sz="2400" b="1" dirty="0"/>
          </a:p>
          <a:p>
            <a:pPr marL="0" indent="0" algn="ctr">
              <a:buNone/>
            </a:pPr>
            <a:r>
              <a:rPr lang="en-US" sz="2400" b="1" u="sng" cap="all" dirty="0"/>
              <a:t>Partners</a:t>
            </a:r>
          </a:p>
          <a:p>
            <a:pPr marL="0" indent="0" algn="ctr">
              <a:buNone/>
            </a:pPr>
            <a:endParaRPr lang="en-US" sz="2400" dirty="0"/>
          </a:p>
        </p:txBody>
      </p:sp>
      <p:sp>
        <p:nvSpPr>
          <p:cNvPr id="4" name="Slide Number Placeholder 3"/>
          <p:cNvSpPr>
            <a:spLocks noGrp="1"/>
          </p:cNvSpPr>
          <p:nvPr>
            <p:ph type="sldNum" sz="quarter" idx="12"/>
          </p:nvPr>
        </p:nvSpPr>
        <p:spPr/>
        <p:txBody>
          <a:bodyPr/>
          <a:lstStyle/>
          <a:p>
            <a:fld id="{051E4EB5-CDFB-4CD6-8699-1F8038A9BF27}" type="slidenum">
              <a:rPr lang="en-US" smtClean="0"/>
              <a:t>39</a:t>
            </a:fld>
            <a:endParaRPr lang="en-US"/>
          </a:p>
        </p:txBody>
      </p:sp>
      <p:grpSp>
        <p:nvGrpSpPr>
          <p:cNvPr id="13" name="Group 12"/>
          <p:cNvGrpSpPr/>
          <p:nvPr/>
        </p:nvGrpSpPr>
        <p:grpSpPr>
          <a:xfrm>
            <a:off x="-1" y="1862887"/>
            <a:ext cx="9143999" cy="900000"/>
            <a:chOff x="1" y="1711321"/>
            <a:chExt cx="9143999" cy="900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11321"/>
              <a:ext cx="1600001" cy="900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726" y="1711321"/>
              <a:ext cx="1600000" cy="90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9894" y="1711321"/>
              <a:ext cx="1600001" cy="9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056" y="1711321"/>
              <a:ext cx="1600001" cy="900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1762" y="1711321"/>
              <a:ext cx="1200000" cy="900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3999" y="1711321"/>
              <a:ext cx="1600001" cy="900000"/>
            </a:xfrm>
            <a:prstGeom prst="rect">
              <a:avLst/>
            </a:prstGeom>
          </p:spPr>
        </p:pic>
      </p:grpSp>
      <p:grpSp>
        <p:nvGrpSpPr>
          <p:cNvPr id="21" name="Group 20"/>
          <p:cNvGrpSpPr/>
          <p:nvPr/>
        </p:nvGrpSpPr>
        <p:grpSpPr>
          <a:xfrm>
            <a:off x="-1" y="4163714"/>
            <a:ext cx="9143999" cy="1880910"/>
            <a:chOff x="1" y="4475441"/>
            <a:chExt cx="9143999" cy="1880910"/>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4475441"/>
              <a:ext cx="1600001" cy="90000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001" y="4475441"/>
              <a:ext cx="1600001" cy="9000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2001" y="4475441"/>
              <a:ext cx="1600001" cy="90000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58001" y="4475441"/>
              <a:ext cx="1600001" cy="900000"/>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43999" y="4475441"/>
              <a:ext cx="1600001" cy="900000"/>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99803" y="5456351"/>
              <a:ext cx="1600001" cy="900000"/>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20291" y="5456351"/>
              <a:ext cx="1600001" cy="900000"/>
            </a:xfrm>
            <a:prstGeom prst="rect">
              <a:avLst/>
            </a:prstGeom>
          </p:spPr>
        </p:pic>
      </p:grpSp>
      <p:sp>
        <p:nvSpPr>
          <p:cNvPr id="22" name="Footer Placeholder 21"/>
          <p:cNvSpPr>
            <a:spLocks noGrp="1"/>
          </p:cNvSpPr>
          <p:nvPr>
            <p:ph type="ftr" sz="quarter" idx="11"/>
          </p:nvPr>
        </p:nvSpPr>
        <p:spPr/>
        <p:txBody>
          <a:bodyPr/>
          <a:lstStyle/>
          <a:p>
            <a:r>
              <a:rPr lang="en-GB" sz="1200" b="1" dirty="0"/>
              <a:t>Title of Meeting, Location, dates</a:t>
            </a:r>
            <a:endParaRPr lang="en-US" sz="1200" b="1" dirty="0"/>
          </a:p>
        </p:txBody>
      </p:sp>
    </p:spTree>
    <p:extLst>
      <p:ext uri="{BB962C8B-B14F-4D97-AF65-F5344CB8AC3E}">
        <p14:creationId xmlns:p14="http://schemas.microsoft.com/office/powerpoint/2010/main" val="312494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178C9D-6632-498A-B5CF-2EA9077860B1}"/>
              </a:ext>
            </a:extLst>
          </p:cNvPr>
          <p:cNvSpPr>
            <a:spLocks noGrp="1"/>
          </p:cNvSpPr>
          <p:nvPr>
            <p:ph type="ftr" sz="quarter" idx="11"/>
          </p:nvPr>
        </p:nvSpPr>
        <p:spPr/>
        <p:txBody>
          <a:bodyPr/>
          <a:lstStyle/>
          <a:p>
            <a:r>
              <a:rPr lang="en-GB" dirty="0"/>
              <a:t>Sustained User Engagement RAIS Seminar - July 2</a:t>
            </a:r>
            <a:r>
              <a:rPr lang="en-GB" baseline="30000" dirty="0"/>
              <a:t>nd</a:t>
            </a:r>
            <a:r>
              <a:rPr lang="en-GB" dirty="0"/>
              <a:t>, 2020 </a:t>
            </a:r>
            <a:endParaRPr lang="en-US" dirty="0"/>
          </a:p>
        </p:txBody>
      </p:sp>
      <p:sp>
        <p:nvSpPr>
          <p:cNvPr id="3" name="Title 2">
            <a:extLst>
              <a:ext uri="{FF2B5EF4-FFF2-40B4-BE49-F238E27FC236}">
                <a16:creationId xmlns:a16="http://schemas.microsoft.com/office/drawing/2014/main" id="{0579F0A6-991F-4032-87AD-87DAE1CFC051}"/>
              </a:ext>
            </a:extLst>
          </p:cNvPr>
          <p:cNvSpPr>
            <a:spLocks noGrp="1"/>
          </p:cNvSpPr>
          <p:nvPr>
            <p:ph type="title"/>
          </p:nvPr>
        </p:nvSpPr>
        <p:spPr/>
        <p:txBody>
          <a:bodyPr/>
          <a:lstStyle/>
          <a:p>
            <a:r>
              <a:rPr lang="en-US" dirty="0"/>
              <a:t>Wearables: The Market</a:t>
            </a:r>
          </a:p>
        </p:txBody>
      </p:sp>
      <p:sp>
        <p:nvSpPr>
          <p:cNvPr id="4" name="Slide Number Placeholder 3">
            <a:extLst>
              <a:ext uri="{FF2B5EF4-FFF2-40B4-BE49-F238E27FC236}">
                <a16:creationId xmlns:a16="http://schemas.microsoft.com/office/drawing/2014/main" id="{BC91E3D4-3094-4F5C-9CDA-E68F8B9C1B88}"/>
              </a:ext>
            </a:extLst>
          </p:cNvPr>
          <p:cNvSpPr>
            <a:spLocks noGrp="1"/>
          </p:cNvSpPr>
          <p:nvPr>
            <p:ph type="sldNum" sz="quarter" idx="12"/>
          </p:nvPr>
        </p:nvSpPr>
        <p:spPr/>
        <p:txBody>
          <a:bodyPr/>
          <a:lstStyle/>
          <a:p>
            <a:fld id="{051E4EB5-CDFB-4CD6-8699-1F8038A9BF27}" type="slidenum">
              <a:rPr lang="en-US" smtClean="0"/>
              <a:t>4</a:t>
            </a:fld>
            <a:endParaRPr lang="en-US"/>
          </a:p>
        </p:txBody>
      </p:sp>
      <p:pic>
        <p:nvPicPr>
          <p:cNvPr id="6" name="Picture 5" descr="A picture containing drawing&#10;&#10;Description automatically generated">
            <a:extLst>
              <a:ext uri="{FF2B5EF4-FFF2-40B4-BE49-F238E27FC236}">
                <a16:creationId xmlns:a16="http://schemas.microsoft.com/office/drawing/2014/main" id="{DF516616-26A4-4FA1-B2F2-82B14B488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12" y="2844747"/>
            <a:ext cx="7583805" cy="2879476"/>
          </a:xfrm>
          <a:prstGeom prst="rect">
            <a:avLst/>
          </a:prstGeom>
        </p:spPr>
      </p:pic>
      <p:sp>
        <p:nvSpPr>
          <p:cNvPr id="7" name="TextBox 6">
            <a:extLst>
              <a:ext uri="{FF2B5EF4-FFF2-40B4-BE49-F238E27FC236}">
                <a16:creationId xmlns:a16="http://schemas.microsoft.com/office/drawing/2014/main" id="{872BC226-14E1-43F5-A464-B93CA625141B}"/>
              </a:ext>
            </a:extLst>
          </p:cNvPr>
          <p:cNvSpPr txBox="1"/>
          <p:nvPr/>
        </p:nvSpPr>
        <p:spPr>
          <a:xfrm>
            <a:off x="2025375" y="6108722"/>
            <a:ext cx="5530681" cy="261610"/>
          </a:xfrm>
          <a:prstGeom prst="rect">
            <a:avLst/>
          </a:prstGeom>
          <a:noFill/>
        </p:spPr>
        <p:txBody>
          <a:bodyPr wrap="none" rtlCol="0">
            <a:spAutoFit/>
          </a:bodyPr>
          <a:lstStyle/>
          <a:p>
            <a:r>
              <a:rPr lang="en-US" sz="1100" dirty="0"/>
              <a:t>Image Source: </a:t>
            </a:r>
            <a:r>
              <a:rPr lang="en-US" sz="1100" dirty="0">
                <a:hlinkClick r:id="rId3"/>
              </a:rPr>
              <a:t>https://www.gainsight.com/resource/thank-you-executive-guide-churn/</a:t>
            </a:r>
            <a:r>
              <a:rPr lang="en-US" sz="1100" dirty="0"/>
              <a:t> </a:t>
            </a:r>
          </a:p>
        </p:txBody>
      </p:sp>
      <p:sp>
        <p:nvSpPr>
          <p:cNvPr id="8" name="TextBox 7">
            <a:extLst>
              <a:ext uri="{FF2B5EF4-FFF2-40B4-BE49-F238E27FC236}">
                <a16:creationId xmlns:a16="http://schemas.microsoft.com/office/drawing/2014/main" id="{1827DE59-0172-4603-81FC-502543C4B6B8}"/>
              </a:ext>
            </a:extLst>
          </p:cNvPr>
          <p:cNvSpPr txBox="1"/>
          <p:nvPr/>
        </p:nvSpPr>
        <p:spPr>
          <a:xfrm>
            <a:off x="494057" y="1383030"/>
            <a:ext cx="8155887" cy="1077218"/>
          </a:xfrm>
          <a:prstGeom prst="rect">
            <a:avLst/>
          </a:prstGeom>
          <a:noFill/>
        </p:spPr>
        <p:txBody>
          <a:bodyPr wrap="none" rtlCol="0">
            <a:spAutoFit/>
          </a:bodyPr>
          <a:lstStyle/>
          <a:p>
            <a:pPr algn="ctr">
              <a:lnSpc>
                <a:spcPct val="300000"/>
              </a:lnSpc>
            </a:pPr>
            <a:r>
              <a:rPr lang="en-US" sz="1600" dirty="0">
                <a:solidFill>
                  <a:srgbClr val="FF984E"/>
                </a:solidFill>
                <a:latin typeface="Gill Sans Ultra Bold" panose="020B0A02020104020203" pitchFamily="34" charset="0"/>
              </a:rPr>
              <a:t>1 in 5 </a:t>
            </a:r>
            <a:r>
              <a:rPr lang="en-US" sz="1600" dirty="0">
                <a:latin typeface="Gill Sans Ultra Bold" panose="020B0A02020104020203" pitchFamily="34" charset="0"/>
              </a:rPr>
              <a:t>Americans use a smart watch or fitness tracker in </a:t>
            </a:r>
            <a:r>
              <a:rPr lang="en-US" sz="1600" dirty="0">
                <a:solidFill>
                  <a:srgbClr val="FF984E"/>
                </a:solidFill>
                <a:latin typeface="Gill Sans Ultra Bold" panose="020B0A02020104020203" pitchFamily="34" charset="0"/>
              </a:rPr>
              <a:t>2020</a:t>
            </a:r>
          </a:p>
          <a:p>
            <a:pPr algn="ctr"/>
            <a:r>
              <a:rPr lang="en-US" sz="1600" dirty="0">
                <a:latin typeface="Gill Sans Ultra Bold" panose="020B0A02020104020203" pitchFamily="34" charset="0"/>
              </a:rPr>
              <a:t>&amp; </a:t>
            </a:r>
            <a:r>
              <a:rPr lang="en-US" sz="1600" dirty="0">
                <a:solidFill>
                  <a:srgbClr val="FF984E"/>
                </a:solidFill>
                <a:latin typeface="Gill Sans Ultra Bold" panose="020B0A02020104020203" pitchFamily="34" charset="0"/>
              </a:rPr>
              <a:t>1</a:t>
            </a:r>
            <a:r>
              <a:rPr lang="en-US" sz="1600" dirty="0">
                <a:latin typeface="Gill Sans Ultra Bold" panose="020B0A02020104020203" pitchFamily="34" charset="0"/>
              </a:rPr>
              <a:t> </a:t>
            </a:r>
            <a:r>
              <a:rPr lang="en-US" sz="1600" dirty="0">
                <a:solidFill>
                  <a:srgbClr val="FF984E"/>
                </a:solidFill>
                <a:latin typeface="Gill Sans Ultra Bold" panose="020B0A02020104020203" pitchFamily="34" charset="0"/>
              </a:rPr>
              <a:t>in</a:t>
            </a:r>
            <a:r>
              <a:rPr lang="en-US" sz="1600" dirty="0">
                <a:latin typeface="Gill Sans Ultra Bold" panose="020B0A02020104020203" pitchFamily="34" charset="0"/>
              </a:rPr>
              <a:t> </a:t>
            </a:r>
            <a:r>
              <a:rPr lang="en-US" sz="1600" dirty="0">
                <a:solidFill>
                  <a:srgbClr val="FF984E"/>
                </a:solidFill>
                <a:latin typeface="Gill Sans Ultra Bold" panose="020B0A02020104020203" pitchFamily="34" charset="0"/>
              </a:rPr>
              <a:t>4</a:t>
            </a:r>
            <a:r>
              <a:rPr lang="en-US" sz="1600" dirty="0">
                <a:latin typeface="Gill Sans Ultra Bold" panose="020B0A02020104020203" pitchFamily="34" charset="0"/>
              </a:rPr>
              <a:t> Americans will be using one by </a:t>
            </a:r>
            <a:r>
              <a:rPr lang="en-US" sz="1600" dirty="0">
                <a:solidFill>
                  <a:srgbClr val="FF984E"/>
                </a:solidFill>
                <a:latin typeface="Gill Sans Ultra Bold" panose="020B0A02020104020203" pitchFamily="34" charset="0"/>
              </a:rPr>
              <a:t>2022 </a:t>
            </a:r>
            <a:r>
              <a:rPr lang="en-US" sz="1600" baseline="30000" dirty="0">
                <a:solidFill>
                  <a:srgbClr val="000000"/>
                </a:solidFill>
                <a:latin typeface="Gill Sans Ultra Bold" panose="020B0A02020104020203" pitchFamily="34" charset="0"/>
              </a:rPr>
              <a:t>[3,4]</a:t>
            </a:r>
          </a:p>
        </p:txBody>
      </p:sp>
    </p:spTree>
    <p:extLst>
      <p:ext uri="{BB962C8B-B14F-4D97-AF65-F5344CB8AC3E}">
        <p14:creationId xmlns:p14="http://schemas.microsoft.com/office/powerpoint/2010/main" val="30471975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z="1200" b="1" dirty="0"/>
              <a:t>Title of Meeting, Location, dates</a:t>
            </a:r>
            <a:endParaRPr lang="en-US" sz="1200" b="1" dirty="0"/>
          </a:p>
        </p:txBody>
      </p:sp>
      <p:sp>
        <p:nvSpPr>
          <p:cNvPr id="3" name="Title 2"/>
          <p:cNvSpPr>
            <a:spLocks noGrp="1"/>
          </p:cNvSpPr>
          <p:nvPr>
            <p:ph type="title"/>
          </p:nvPr>
        </p:nvSpPr>
        <p:spPr/>
        <p:txBody>
          <a:bodyPr/>
          <a:lstStyle/>
          <a:p>
            <a:r>
              <a:rPr lang="en-US" dirty="0"/>
              <a:t>Acknowledgement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447" y="2570835"/>
            <a:ext cx="3489107" cy="1092052"/>
          </a:xfrm>
        </p:spPr>
      </p:pic>
      <p:sp>
        <p:nvSpPr>
          <p:cNvPr id="5" name="Slide Number Placeholder 4"/>
          <p:cNvSpPr>
            <a:spLocks noGrp="1"/>
          </p:cNvSpPr>
          <p:nvPr>
            <p:ph type="sldNum" sz="quarter" idx="12"/>
          </p:nvPr>
        </p:nvSpPr>
        <p:spPr/>
        <p:txBody>
          <a:bodyPr/>
          <a:lstStyle/>
          <a:p>
            <a:fld id="{051E4EB5-CDFB-4CD6-8699-1F8038A9BF27}" type="slidenum">
              <a:rPr lang="en-US" smtClean="0"/>
              <a:t>40</a:t>
            </a:fld>
            <a:endParaRPr lang="en-US"/>
          </a:p>
        </p:txBody>
      </p:sp>
      <p:sp>
        <p:nvSpPr>
          <p:cNvPr id="7" name="Rectangle 6"/>
          <p:cNvSpPr/>
          <p:nvPr/>
        </p:nvSpPr>
        <p:spPr>
          <a:xfrm>
            <a:off x="1437409" y="3874946"/>
            <a:ext cx="6269181" cy="1200329"/>
          </a:xfrm>
          <a:prstGeom prst="rect">
            <a:avLst/>
          </a:prstGeom>
        </p:spPr>
        <p:txBody>
          <a:bodyPr wrap="square">
            <a:spAutoFit/>
          </a:bodyPr>
          <a:lstStyle/>
          <a:p>
            <a:r>
              <a:rPr lang="en-US" i="1" dirty="0">
                <a:solidFill>
                  <a:schemeClr val="tx2"/>
                </a:solidFill>
              </a:rPr>
              <a:t>This project has received funding from the European Union’s Horizon 2020 research and innovation </a:t>
            </a:r>
            <a:r>
              <a:rPr lang="en-US" i="1" dirty="0" err="1">
                <a:solidFill>
                  <a:schemeClr val="tx2"/>
                </a:solidFill>
              </a:rPr>
              <a:t>programme</a:t>
            </a:r>
            <a:r>
              <a:rPr lang="en-US" i="1" dirty="0">
                <a:solidFill>
                  <a:schemeClr val="tx2"/>
                </a:solidFill>
              </a:rPr>
              <a:t> under the Marie </a:t>
            </a:r>
            <a:r>
              <a:rPr lang="en-US" i="1" dirty="0" err="1">
                <a:solidFill>
                  <a:schemeClr val="tx2"/>
                </a:solidFill>
              </a:rPr>
              <a:t>Skłodowska</a:t>
            </a:r>
            <a:r>
              <a:rPr lang="en-US" i="1" dirty="0">
                <a:solidFill>
                  <a:schemeClr val="tx2"/>
                </a:solidFill>
              </a:rPr>
              <a:t>-Curie grant agreement Innovative Training Networks (ITN) - RAIS No 813162</a:t>
            </a:r>
            <a:endParaRPr lang="en-US" dirty="0">
              <a:solidFill>
                <a:schemeClr val="tx2"/>
              </a:solidFill>
            </a:endParaRPr>
          </a:p>
        </p:txBody>
      </p:sp>
    </p:spTree>
    <p:extLst>
      <p:ext uri="{BB962C8B-B14F-4D97-AF65-F5344CB8AC3E}">
        <p14:creationId xmlns:p14="http://schemas.microsoft.com/office/powerpoint/2010/main" val="4136227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b="1"/>
              <a:t>Title of Meeting, Location, dates</a:t>
            </a:r>
            <a:endParaRPr lang="en-US" b="1" dirty="0"/>
          </a:p>
        </p:txBody>
      </p:sp>
      <p:sp>
        <p:nvSpPr>
          <p:cNvPr id="3" name="Title 2"/>
          <p:cNvSpPr>
            <a:spLocks noGrp="1"/>
          </p:cNvSpPr>
          <p:nvPr>
            <p:ph type="title"/>
          </p:nvPr>
        </p:nvSpPr>
        <p:spPr/>
        <p:txBody>
          <a:bodyPr/>
          <a:lstStyle/>
          <a:p>
            <a:r>
              <a:rPr lang="en-US" dirty="0"/>
              <a:t>Social</a:t>
            </a:r>
          </a:p>
        </p:txBody>
      </p:sp>
      <p:sp>
        <p:nvSpPr>
          <p:cNvPr id="5" name="Slide Number Placeholder 4"/>
          <p:cNvSpPr>
            <a:spLocks noGrp="1"/>
          </p:cNvSpPr>
          <p:nvPr>
            <p:ph type="sldNum" sz="quarter" idx="12"/>
          </p:nvPr>
        </p:nvSpPr>
        <p:spPr/>
        <p:txBody>
          <a:bodyPr/>
          <a:lstStyle/>
          <a:p>
            <a:fld id="{051E4EB5-CDFB-4CD6-8699-1F8038A9BF27}" type="slidenum">
              <a:rPr lang="en-US" smtClean="0"/>
              <a:t>41</a:t>
            </a:fld>
            <a:endParaRPr lang="en-US"/>
          </a:p>
        </p:txBody>
      </p:sp>
      <p:grpSp>
        <p:nvGrpSpPr>
          <p:cNvPr id="9" name="Group 4"/>
          <p:cNvGrpSpPr>
            <a:grpSpLocks noChangeAspect="1"/>
          </p:cNvGrpSpPr>
          <p:nvPr/>
        </p:nvGrpSpPr>
        <p:grpSpPr bwMode="auto">
          <a:xfrm>
            <a:off x="3987872" y="2402063"/>
            <a:ext cx="1168256" cy="1167761"/>
            <a:chOff x="2697" y="852"/>
            <a:chExt cx="2362" cy="2361"/>
          </a:xfrm>
        </p:grpSpPr>
        <p:sp>
          <p:nvSpPr>
            <p:cNvPr id="11" name="Freeform 5"/>
            <p:cNvSpPr>
              <a:spLocks noEditPoints="1"/>
            </p:cNvSpPr>
            <p:nvPr/>
          </p:nvSpPr>
          <p:spPr bwMode="auto">
            <a:xfrm>
              <a:off x="2697" y="852"/>
              <a:ext cx="2362" cy="2361"/>
            </a:xfrm>
            <a:custGeom>
              <a:avLst/>
              <a:gdLst>
                <a:gd name="T0" fmla="*/ 2459 w 4919"/>
                <a:gd name="T1" fmla="*/ 0 h 4918"/>
                <a:gd name="T2" fmla="*/ 0 w 4919"/>
                <a:gd name="T3" fmla="*/ 2459 h 4918"/>
                <a:gd name="T4" fmla="*/ 2459 w 4919"/>
                <a:gd name="T5" fmla="*/ 4918 h 4918"/>
                <a:gd name="T6" fmla="*/ 3916 w 4919"/>
                <a:gd name="T7" fmla="*/ 4440 h 4918"/>
                <a:gd name="T8" fmla="*/ 3857 w 4919"/>
                <a:gd name="T9" fmla="*/ 4411 h 4918"/>
                <a:gd name="T10" fmla="*/ 3455 w 4919"/>
                <a:gd name="T11" fmla="*/ 3961 h 4918"/>
                <a:gd name="T12" fmla="*/ 3238 w 4919"/>
                <a:gd name="T13" fmla="*/ 4295 h 4918"/>
                <a:gd name="T14" fmla="*/ 3059 w 4919"/>
                <a:gd name="T15" fmla="*/ 3390 h 4918"/>
                <a:gd name="T16" fmla="*/ 3980 w 4919"/>
                <a:gd name="T17" fmla="*/ 3676 h 4918"/>
                <a:gd name="T18" fmla="*/ 3584 w 4919"/>
                <a:gd name="T19" fmla="*/ 3846 h 4918"/>
                <a:gd name="T20" fmla="*/ 3986 w 4919"/>
                <a:gd name="T21" fmla="*/ 4296 h 4918"/>
                <a:gd name="T22" fmla="*/ 4006 w 4919"/>
                <a:gd name="T23" fmla="*/ 4370 h 4918"/>
                <a:gd name="T24" fmla="*/ 4919 w 4919"/>
                <a:gd name="T25" fmla="*/ 2459 h 4918"/>
                <a:gd name="T26" fmla="*/ 2459 w 4919"/>
                <a:gd name="T27" fmla="*/ 0 h 4918"/>
                <a:gd name="T28" fmla="*/ 2459 w 4919"/>
                <a:gd name="T29" fmla="*/ 0 h 4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19" h="4918">
                  <a:moveTo>
                    <a:pt x="2459" y="0"/>
                  </a:moveTo>
                  <a:cubicBezTo>
                    <a:pt x="1101" y="0"/>
                    <a:pt x="0" y="1101"/>
                    <a:pt x="0" y="2459"/>
                  </a:cubicBezTo>
                  <a:cubicBezTo>
                    <a:pt x="0" y="3817"/>
                    <a:pt x="1101" y="4918"/>
                    <a:pt x="2459" y="4918"/>
                  </a:cubicBezTo>
                  <a:cubicBezTo>
                    <a:pt x="3004" y="4918"/>
                    <a:pt x="3508" y="4740"/>
                    <a:pt x="3916" y="4440"/>
                  </a:cubicBezTo>
                  <a:cubicBezTo>
                    <a:pt x="3895" y="4439"/>
                    <a:pt x="3874" y="4429"/>
                    <a:pt x="3857" y="4411"/>
                  </a:cubicBezTo>
                  <a:lnTo>
                    <a:pt x="3455" y="3961"/>
                  </a:lnTo>
                  <a:lnTo>
                    <a:pt x="3238" y="4295"/>
                  </a:lnTo>
                  <a:lnTo>
                    <a:pt x="3059" y="3390"/>
                  </a:lnTo>
                  <a:lnTo>
                    <a:pt x="3980" y="3676"/>
                  </a:lnTo>
                  <a:lnTo>
                    <a:pt x="3584" y="3846"/>
                  </a:lnTo>
                  <a:lnTo>
                    <a:pt x="3986" y="4296"/>
                  </a:lnTo>
                  <a:cubicBezTo>
                    <a:pt x="4005" y="4318"/>
                    <a:pt x="4011" y="4345"/>
                    <a:pt x="4006" y="4370"/>
                  </a:cubicBezTo>
                  <a:cubicBezTo>
                    <a:pt x="4563" y="3919"/>
                    <a:pt x="4919" y="3230"/>
                    <a:pt x="4919" y="2459"/>
                  </a:cubicBezTo>
                  <a:cubicBezTo>
                    <a:pt x="4919" y="1101"/>
                    <a:pt x="3817" y="0"/>
                    <a:pt x="2459" y="0"/>
                  </a:cubicBezTo>
                  <a:close/>
                  <a:moveTo>
                    <a:pt x="2459" y="0"/>
                  </a:move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p:nvSpPr>
          <p:spPr bwMode="auto">
            <a:xfrm>
              <a:off x="2990" y="1839"/>
              <a:ext cx="582" cy="434"/>
            </a:xfrm>
            <a:custGeom>
              <a:avLst/>
              <a:gdLst>
                <a:gd name="T0" fmla="*/ 308 w 1210"/>
                <a:gd name="T1" fmla="*/ 578 h 904"/>
                <a:gd name="T2" fmla="*/ 330 w 1210"/>
                <a:gd name="T3" fmla="*/ 703 h 904"/>
                <a:gd name="T4" fmla="*/ 333 w 1210"/>
                <a:gd name="T5" fmla="*/ 704 h 904"/>
                <a:gd name="T6" fmla="*/ 360 w 1210"/>
                <a:gd name="T7" fmla="*/ 578 h 904"/>
                <a:gd name="T8" fmla="*/ 543 w 1210"/>
                <a:gd name="T9" fmla="*/ 0 h 904"/>
                <a:gd name="T10" fmla="*/ 668 w 1210"/>
                <a:gd name="T11" fmla="*/ 0 h 904"/>
                <a:gd name="T12" fmla="*/ 850 w 1210"/>
                <a:gd name="T13" fmla="*/ 578 h 904"/>
                <a:gd name="T14" fmla="*/ 879 w 1210"/>
                <a:gd name="T15" fmla="*/ 715 h 904"/>
                <a:gd name="T16" fmla="*/ 882 w 1210"/>
                <a:gd name="T17" fmla="*/ 715 h 904"/>
                <a:gd name="T18" fmla="*/ 910 w 1210"/>
                <a:gd name="T19" fmla="*/ 578 h 904"/>
                <a:gd name="T20" fmla="*/ 1056 w 1210"/>
                <a:gd name="T21" fmla="*/ 0 h 904"/>
                <a:gd name="T22" fmla="*/ 1210 w 1210"/>
                <a:gd name="T23" fmla="*/ 0 h 904"/>
                <a:gd name="T24" fmla="*/ 948 w 1210"/>
                <a:gd name="T25" fmla="*/ 904 h 904"/>
                <a:gd name="T26" fmla="*/ 823 w 1210"/>
                <a:gd name="T27" fmla="*/ 904 h 904"/>
                <a:gd name="T28" fmla="*/ 644 w 1210"/>
                <a:gd name="T29" fmla="*/ 347 h 904"/>
                <a:gd name="T30" fmla="*/ 605 w 1210"/>
                <a:gd name="T31" fmla="*/ 185 h 904"/>
                <a:gd name="T32" fmla="*/ 602 w 1210"/>
                <a:gd name="T33" fmla="*/ 185 h 904"/>
                <a:gd name="T34" fmla="*/ 564 w 1210"/>
                <a:gd name="T35" fmla="*/ 347 h 904"/>
                <a:gd name="T36" fmla="*/ 389 w 1210"/>
                <a:gd name="T37" fmla="*/ 904 h 904"/>
                <a:gd name="T38" fmla="*/ 263 w 1210"/>
                <a:gd name="T39" fmla="*/ 904 h 904"/>
                <a:gd name="T40" fmla="*/ 0 w 1210"/>
                <a:gd name="T41" fmla="*/ 0 h 904"/>
                <a:gd name="T42" fmla="*/ 155 w 1210"/>
                <a:gd name="T43" fmla="*/ 0 h 904"/>
                <a:gd name="T44" fmla="*/ 308 w 1210"/>
                <a:gd name="T45" fmla="*/ 578 h 904"/>
                <a:gd name="T46" fmla="*/ 308 w 1210"/>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0" h="904">
                  <a:moveTo>
                    <a:pt x="308" y="578"/>
                  </a:moveTo>
                  <a:lnTo>
                    <a:pt x="330" y="703"/>
                  </a:lnTo>
                  <a:lnTo>
                    <a:pt x="333" y="704"/>
                  </a:lnTo>
                  <a:lnTo>
                    <a:pt x="360" y="578"/>
                  </a:lnTo>
                  <a:lnTo>
                    <a:pt x="543" y="0"/>
                  </a:lnTo>
                  <a:lnTo>
                    <a:pt x="668" y="0"/>
                  </a:lnTo>
                  <a:lnTo>
                    <a:pt x="850" y="578"/>
                  </a:lnTo>
                  <a:lnTo>
                    <a:pt x="879" y="715"/>
                  </a:lnTo>
                  <a:lnTo>
                    <a:pt x="882" y="715"/>
                  </a:lnTo>
                  <a:lnTo>
                    <a:pt x="910" y="578"/>
                  </a:lnTo>
                  <a:lnTo>
                    <a:pt x="1056" y="0"/>
                  </a:lnTo>
                  <a:lnTo>
                    <a:pt x="1210" y="0"/>
                  </a:lnTo>
                  <a:lnTo>
                    <a:pt x="948" y="904"/>
                  </a:lnTo>
                  <a:lnTo>
                    <a:pt x="823" y="904"/>
                  </a:lnTo>
                  <a:lnTo>
                    <a:pt x="644" y="347"/>
                  </a:lnTo>
                  <a:lnTo>
                    <a:pt x="605" y="185"/>
                  </a:lnTo>
                  <a:lnTo>
                    <a:pt x="602" y="185"/>
                  </a:lnTo>
                  <a:lnTo>
                    <a:pt x="564" y="347"/>
                  </a:lnTo>
                  <a:lnTo>
                    <a:pt x="389" y="904"/>
                  </a:lnTo>
                  <a:lnTo>
                    <a:pt x="263" y="904"/>
                  </a:lnTo>
                  <a:lnTo>
                    <a:pt x="0" y="0"/>
                  </a:lnTo>
                  <a:lnTo>
                    <a:pt x="155" y="0"/>
                  </a:lnTo>
                  <a:lnTo>
                    <a:pt x="308" y="578"/>
                  </a:lnTo>
                  <a:close/>
                  <a:moveTo>
                    <a:pt x="308"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3613" y="1839"/>
              <a:ext cx="580" cy="434"/>
            </a:xfrm>
            <a:custGeom>
              <a:avLst/>
              <a:gdLst>
                <a:gd name="T0" fmla="*/ 306 w 1208"/>
                <a:gd name="T1" fmla="*/ 578 h 904"/>
                <a:gd name="T2" fmla="*/ 328 w 1208"/>
                <a:gd name="T3" fmla="*/ 703 h 904"/>
                <a:gd name="T4" fmla="*/ 331 w 1208"/>
                <a:gd name="T5" fmla="*/ 704 h 904"/>
                <a:gd name="T6" fmla="*/ 358 w 1208"/>
                <a:gd name="T7" fmla="*/ 578 h 904"/>
                <a:gd name="T8" fmla="*/ 541 w 1208"/>
                <a:gd name="T9" fmla="*/ 0 h 904"/>
                <a:gd name="T10" fmla="*/ 666 w 1208"/>
                <a:gd name="T11" fmla="*/ 0 h 904"/>
                <a:gd name="T12" fmla="*/ 848 w 1208"/>
                <a:gd name="T13" fmla="*/ 578 h 904"/>
                <a:gd name="T14" fmla="*/ 877 w 1208"/>
                <a:gd name="T15" fmla="*/ 715 h 904"/>
                <a:gd name="T16" fmla="*/ 879 w 1208"/>
                <a:gd name="T17" fmla="*/ 715 h 904"/>
                <a:gd name="T18" fmla="*/ 908 w 1208"/>
                <a:gd name="T19" fmla="*/ 578 h 904"/>
                <a:gd name="T20" fmla="*/ 1054 w 1208"/>
                <a:gd name="T21" fmla="*/ 0 h 904"/>
                <a:gd name="T22" fmla="*/ 1208 w 1208"/>
                <a:gd name="T23" fmla="*/ 0 h 904"/>
                <a:gd name="T24" fmla="*/ 946 w 1208"/>
                <a:gd name="T25" fmla="*/ 904 h 904"/>
                <a:gd name="T26" fmla="*/ 821 w 1208"/>
                <a:gd name="T27" fmla="*/ 904 h 904"/>
                <a:gd name="T28" fmla="*/ 642 w 1208"/>
                <a:gd name="T29" fmla="*/ 347 h 904"/>
                <a:gd name="T30" fmla="*/ 603 w 1208"/>
                <a:gd name="T31" fmla="*/ 185 h 904"/>
                <a:gd name="T32" fmla="*/ 601 w 1208"/>
                <a:gd name="T33" fmla="*/ 185 h 904"/>
                <a:gd name="T34" fmla="*/ 563 w 1208"/>
                <a:gd name="T35" fmla="*/ 347 h 904"/>
                <a:gd name="T36" fmla="*/ 388 w 1208"/>
                <a:gd name="T37" fmla="*/ 904 h 904"/>
                <a:gd name="T38" fmla="*/ 262 w 1208"/>
                <a:gd name="T39" fmla="*/ 904 h 904"/>
                <a:gd name="T40" fmla="*/ 0 w 1208"/>
                <a:gd name="T41" fmla="*/ 0 h 904"/>
                <a:gd name="T42" fmla="*/ 155 w 1208"/>
                <a:gd name="T43" fmla="*/ 0 h 904"/>
                <a:gd name="T44" fmla="*/ 306 w 1208"/>
                <a:gd name="T45" fmla="*/ 578 h 904"/>
                <a:gd name="T46" fmla="*/ 306 w 1208"/>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8" h="904">
                  <a:moveTo>
                    <a:pt x="306" y="578"/>
                  </a:moveTo>
                  <a:lnTo>
                    <a:pt x="328" y="703"/>
                  </a:lnTo>
                  <a:lnTo>
                    <a:pt x="331" y="704"/>
                  </a:lnTo>
                  <a:lnTo>
                    <a:pt x="358" y="578"/>
                  </a:lnTo>
                  <a:lnTo>
                    <a:pt x="541" y="0"/>
                  </a:lnTo>
                  <a:lnTo>
                    <a:pt x="666" y="0"/>
                  </a:lnTo>
                  <a:lnTo>
                    <a:pt x="848" y="578"/>
                  </a:lnTo>
                  <a:lnTo>
                    <a:pt x="877" y="715"/>
                  </a:lnTo>
                  <a:lnTo>
                    <a:pt x="879" y="715"/>
                  </a:lnTo>
                  <a:lnTo>
                    <a:pt x="908" y="578"/>
                  </a:lnTo>
                  <a:lnTo>
                    <a:pt x="1054" y="0"/>
                  </a:lnTo>
                  <a:lnTo>
                    <a:pt x="1208" y="0"/>
                  </a:lnTo>
                  <a:lnTo>
                    <a:pt x="946" y="904"/>
                  </a:lnTo>
                  <a:lnTo>
                    <a:pt x="821" y="904"/>
                  </a:lnTo>
                  <a:lnTo>
                    <a:pt x="642" y="347"/>
                  </a:lnTo>
                  <a:lnTo>
                    <a:pt x="603" y="185"/>
                  </a:lnTo>
                  <a:lnTo>
                    <a:pt x="601" y="185"/>
                  </a:lnTo>
                  <a:lnTo>
                    <a:pt x="563" y="347"/>
                  </a:lnTo>
                  <a:lnTo>
                    <a:pt x="388" y="904"/>
                  </a:lnTo>
                  <a:lnTo>
                    <a:pt x="262" y="904"/>
                  </a:lnTo>
                  <a:lnTo>
                    <a:pt x="0" y="0"/>
                  </a:lnTo>
                  <a:lnTo>
                    <a:pt x="155" y="0"/>
                  </a:lnTo>
                  <a:lnTo>
                    <a:pt x="306" y="578"/>
                  </a:lnTo>
                  <a:close/>
                  <a:moveTo>
                    <a:pt x="306"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p:nvSpPr>
          <p:spPr bwMode="auto">
            <a:xfrm>
              <a:off x="4234" y="1839"/>
              <a:ext cx="581" cy="434"/>
            </a:xfrm>
            <a:custGeom>
              <a:avLst/>
              <a:gdLst>
                <a:gd name="T0" fmla="*/ 308 w 1210"/>
                <a:gd name="T1" fmla="*/ 578 h 904"/>
                <a:gd name="T2" fmla="*/ 330 w 1210"/>
                <a:gd name="T3" fmla="*/ 703 h 904"/>
                <a:gd name="T4" fmla="*/ 333 w 1210"/>
                <a:gd name="T5" fmla="*/ 704 h 904"/>
                <a:gd name="T6" fmla="*/ 360 w 1210"/>
                <a:gd name="T7" fmla="*/ 578 h 904"/>
                <a:gd name="T8" fmla="*/ 543 w 1210"/>
                <a:gd name="T9" fmla="*/ 0 h 904"/>
                <a:gd name="T10" fmla="*/ 668 w 1210"/>
                <a:gd name="T11" fmla="*/ 0 h 904"/>
                <a:gd name="T12" fmla="*/ 850 w 1210"/>
                <a:gd name="T13" fmla="*/ 578 h 904"/>
                <a:gd name="T14" fmla="*/ 879 w 1210"/>
                <a:gd name="T15" fmla="*/ 715 h 904"/>
                <a:gd name="T16" fmla="*/ 881 w 1210"/>
                <a:gd name="T17" fmla="*/ 715 h 904"/>
                <a:gd name="T18" fmla="*/ 910 w 1210"/>
                <a:gd name="T19" fmla="*/ 578 h 904"/>
                <a:gd name="T20" fmla="*/ 1056 w 1210"/>
                <a:gd name="T21" fmla="*/ 0 h 904"/>
                <a:gd name="T22" fmla="*/ 1210 w 1210"/>
                <a:gd name="T23" fmla="*/ 0 h 904"/>
                <a:gd name="T24" fmla="*/ 948 w 1210"/>
                <a:gd name="T25" fmla="*/ 904 h 904"/>
                <a:gd name="T26" fmla="*/ 823 w 1210"/>
                <a:gd name="T27" fmla="*/ 904 h 904"/>
                <a:gd name="T28" fmla="*/ 644 w 1210"/>
                <a:gd name="T29" fmla="*/ 347 h 904"/>
                <a:gd name="T30" fmla="*/ 605 w 1210"/>
                <a:gd name="T31" fmla="*/ 185 h 904"/>
                <a:gd name="T32" fmla="*/ 603 w 1210"/>
                <a:gd name="T33" fmla="*/ 185 h 904"/>
                <a:gd name="T34" fmla="*/ 565 w 1210"/>
                <a:gd name="T35" fmla="*/ 347 h 904"/>
                <a:gd name="T36" fmla="*/ 390 w 1210"/>
                <a:gd name="T37" fmla="*/ 904 h 904"/>
                <a:gd name="T38" fmla="*/ 263 w 1210"/>
                <a:gd name="T39" fmla="*/ 904 h 904"/>
                <a:gd name="T40" fmla="*/ 0 w 1210"/>
                <a:gd name="T41" fmla="*/ 0 h 904"/>
                <a:gd name="T42" fmla="*/ 155 w 1210"/>
                <a:gd name="T43" fmla="*/ 0 h 904"/>
                <a:gd name="T44" fmla="*/ 308 w 1210"/>
                <a:gd name="T45" fmla="*/ 578 h 904"/>
                <a:gd name="T46" fmla="*/ 308 w 1210"/>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0" h="904">
                  <a:moveTo>
                    <a:pt x="308" y="578"/>
                  </a:moveTo>
                  <a:lnTo>
                    <a:pt x="330" y="703"/>
                  </a:lnTo>
                  <a:lnTo>
                    <a:pt x="333" y="704"/>
                  </a:lnTo>
                  <a:lnTo>
                    <a:pt x="360" y="578"/>
                  </a:lnTo>
                  <a:lnTo>
                    <a:pt x="543" y="0"/>
                  </a:lnTo>
                  <a:lnTo>
                    <a:pt x="668" y="0"/>
                  </a:lnTo>
                  <a:lnTo>
                    <a:pt x="850" y="578"/>
                  </a:lnTo>
                  <a:lnTo>
                    <a:pt x="879" y="715"/>
                  </a:lnTo>
                  <a:lnTo>
                    <a:pt x="881" y="715"/>
                  </a:lnTo>
                  <a:lnTo>
                    <a:pt x="910" y="578"/>
                  </a:lnTo>
                  <a:lnTo>
                    <a:pt x="1056" y="0"/>
                  </a:lnTo>
                  <a:lnTo>
                    <a:pt x="1210" y="0"/>
                  </a:lnTo>
                  <a:lnTo>
                    <a:pt x="948" y="904"/>
                  </a:lnTo>
                  <a:lnTo>
                    <a:pt x="823" y="904"/>
                  </a:lnTo>
                  <a:lnTo>
                    <a:pt x="644" y="347"/>
                  </a:lnTo>
                  <a:lnTo>
                    <a:pt x="605" y="185"/>
                  </a:lnTo>
                  <a:lnTo>
                    <a:pt x="603" y="185"/>
                  </a:lnTo>
                  <a:lnTo>
                    <a:pt x="565" y="347"/>
                  </a:lnTo>
                  <a:lnTo>
                    <a:pt x="390" y="904"/>
                  </a:lnTo>
                  <a:lnTo>
                    <a:pt x="263" y="904"/>
                  </a:lnTo>
                  <a:lnTo>
                    <a:pt x="0" y="0"/>
                  </a:lnTo>
                  <a:lnTo>
                    <a:pt x="155" y="0"/>
                  </a:lnTo>
                  <a:lnTo>
                    <a:pt x="308" y="578"/>
                  </a:lnTo>
                  <a:close/>
                  <a:moveTo>
                    <a:pt x="308"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Rectangle 15"/>
          <p:cNvSpPr/>
          <p:nvPr/>
        </p:nvSpPr>
        <p:spPr>
          <a:xfrm>
            <a:off x="1" y="3994272"/>
            <a:ext cx="9143999" cy="461665"/>
          </a:xfrm>
          <a:prstGeom prst="rect">
            <a:avLst/>
          </a:prstGeom>
        </p:spPr>
        <p:txBody>
          <a:bodyPr wrap="square">
            <a:spAutoFit/>
          </a:bodyPr>
          <a:lstStyle/>
          <a:p>
            <a:pPr algn="ctr"/>
            <a:r>
              <a:rPr lang="en-US" sz="2400" dirty="0">
                <a:solidFill>
                  <a:schemeClr val="tx2"/>
                </a:solidFill>
                <a:hlinkClick r:id="rId2"/>
              </a:rPr>
              <a:t>www.rais-itn.eu</a:t>
            </a:r>
            <a:endParaRPr lang="en-US" sz="2400" dirty="0">
              <a:solidFill>
                <a:schemeClr val="tx2"/>
              </a:solidFill>
            </a:endParaRPr>
          </a:p>
        </p:txBody>
      </p:sp>
    </p:spTree>
    <p:extLst>
      <p:ext uri="{BB962C8B-B14F-4D97-AF65-F5344CB8AC3E}">
        <p14:creationId xmlns:p14="http://schemas.microsoft.com/office/powerpoint/2010/main" val="2613514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Table Example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68614404"/>
              </p:ext>
            </p:extLst>
          </p:nvPr>
        </p:nvGraphicFramePr>
        <p:xfrm>
          <a:off x="775855" y="1752906"/>
          <a:ext cx="7592290" cy="3352188"/>
        </p:xfrm>
        <a:graphic>
          <a:graphicData uri="http://schemas.openxmlformats.org/drawingml/2006/table">
            <a:tbl>
              <a:tblPr firstRow="1" bandRow="1">
                <a:tableStyleId>{21E4AEA4-8DFA-4A89-87EB-49C32662AFE0}</a:tableStyleId>
              </a:tblPr>
              <a:tblGrid>
                <a:gridCol w="1518458">
                  <a:extLst>
                    <a:ext uri="{9D8B030D-6E8A-4147-A177-3AD203B41FA5}">
                      <a16:colId xmlns:a16="http://schemas.microsoft.com/office/drawing/2014/main" val="20000"/>
                    </a:ext>
                  </a:extLst>
                </a:gridCol>
                <a:gridCol w="1518458">
                  <a:extLst>
                    <a:ext uri="{9D8B030D-6E8A-4147-A177-3AD203B41FA5}">
                      <a16:colId xmlns:a16="http://schemas.microsoft.com/office/drawing/2014/main" val="20001"/>
                    </a:ext>
                  </a:extLst>
                </a:gridCol>
                <a:gridCol w="1518458">
                  <a:extLst>
                    <a:ext uri="{9D8B030D-6E8A-4147-A177-3AD203B41FA5}">
                      <a16:colId xmlns:a16="http://schemas.microsoft.com/office/drawing/2014/main" val="20002"/>
                    </a:ext>
                  </a:extLst>
                </a:gridCol>
                <a:gridCol w="1518458">
                  <a:extLst>
                    <a:ext uri="{9D8B030D-6E8A-4147-A177-3AD203B41FA5}">
                      <a16:colId xmlns:a16="http://schemas.microsoft.com/office/drawing/2014/main" val="20003"/>
                    </a:ext>
                  </a:extLst>
                </a:gridCol>
                <a:gridCol w="1518458">
                  <a:extLst>
                    <a:ext uri="{9D8B030D-6E8A-4147-A177-3AD203B41FA5}">
                      <a16:colId xmlns:a16="http://schemas.microsoft.com/office/drawing/2014/main" val="20004"/>
                    </a:ext>
                  </a:extLst>
                </a:gridCol>
              </a:tblGrid>
              <a:tr h="478884">
                <a:tc>
                  <a:txBody>
                    <a:bodyPr/>
                    <a:lstStyle/>
                    <a:p>
                      <a:pPr algn="ctr"/>
                      <a:r>
                        <a:rPr lang="en-US" dirty="0"/>
                        <a:t>Header 1</a:t>
                      </a:r>
                    </a:p>
                  </a:txBody>
                  <a:tcPr anchor="ctr"/>
                </a:tc>
                <a:tc>
                  <a:txBody>
                    <a:bodyPr/>
                    <a:lstStyle/>
                    <a:p>
                      <a:pPr algn="ctr"/>
                      <a:r>
                        <a:rPr lang="en-US" dirty="0"/>
                        <a:t>Header</a:t>
                      </a:r>
                      <a:r>
                        <a:rPr lang="en-US" baseline="0" dirty="0"/>
                        <a:t> 2</a:t>
                      </a:r>
                      <a:endParaRPr lang="en-US" dirty="0"/>
                    </a:p>
                  </a:txBody>
                  <a:tcPr anchor="ctr"/>
                </a:tc>
                <a:tc>
                  <a:txBody>
                    <a:bodyPr/>
                    <a:lstStyle/>
                    <a:p>
                      <a:pPr algn="ctr"/>
                      <a:r>
                        <a:rPr lang="en-US" dirty="0"/>
                        <a:t>Header 3</a:t>
                      </a:r>
                    </a:p>
                  </a:txBody>
                  <a:tcPr anchor="ctr"/>
                </a:tc>
                <a:tc>
                  <a:txBody>
                    <a:bodyPr/>
                    <a:lstStyle/>
                    <a:p>
                      <a:pPr algn="ctr"/>
                      <a:r>
                        <a:rPr lang="en-US" dirty="0"/>
                        <a:t>Header 4</a:t>
                      </a:r>
                    </a:p>
                  </a:txBody>
                  <a:tcPr anchor="ctr"/>
                </a:tc>
                <a:tc>
                  <a:txBody>
                    <a:bodyPr/>
                    <a:lstStyle/>
                    <a:p>
                      <a:pPr algn="ctr"/>
                      <a:r>
                        <a:rPr lang="en-US" dirty="0"/>
                        <a:t>Header</a:t>
                      </a:r>
                      <a:r>
                        <a:rPr lang="en-US" baseline="0" dirty="0"/>
                        <a:t> 5</a:t>
                      </a:r>
                      <a:endParaRPr lang="en-US" dirty="0"/>
                    </a:p>
                  </a:txBody>
                  <a:tcPr anchor="ctr"/>
                </a:tc>
                <a:extLst>
                  <a:ext uri="{0D108BD9-81ED-4DB2-BD59-A6C34878D82A}">
                    <a16:rowId xmlns:a16="http://schemas.microsoft.com/office/drawing/2014/main" val="10000"/>
                  </a:ext>
                </a:extLst>
              </a:tr>
              <a:tr h="478884">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5</a:t>
                      </a:r>
                    </a:p>
                  </a:txBody>
                  <a:tcPr anchor="ctr"/>
                </a:tc>
                <a:extLst>
                  <a:ext uri="{0D108BD9-81ED-4DB2-BD59-A6C34878D82A}">
                    <a16:rowId xmlns:a16="http://schemas.microsoft.com/office/drawing/2014/main" val="10001"/>
                  </a:ext>
                </a:extLst>
              </a:tr>
              <a:tr h="478884">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8</a:t>
                      </a:r>
                    </a:p>
                  </a:txBody>
                  <a:tcPr anchor="ctr"/>
                </a:tc>
                <a:tc>
                  <a:txBody>
                    <a:bodyPr/>
                    <a:lstStyle/>
                    <a:p>
                      <a:pPr algn="ctr"/>
                      <a:r>
                        <a:rPr lang="en-US" dirty="0"/>
                        <a:t>9</a:t>
                      </a:r>
                    </a:p>
                  </a:txBody>
                  <a:tcPr anchor="ctr"/>
                </a:tc>
                <a:tc>
                  <a:txBody>
                    <a:bodyPr/>
                    <a:lstStyle/>
                    <a:p>
                      <a:pPr algn="ctr"/>
                      <a:r>
                        <a:rPr lang="en-US" dirty="0"/>
                        <a:t>10</a:t>
                      </a:r>
                    </a:p>
                  </a:txBody>
                  <a:tcPr anchor="ctr"/>
                </a:tc>
                <a:extLst>
                  <a:ext uri="{0D108BD9-81ED-4DB2-BD59-A6C34878D82A}">
                    <a16:rowId xmlns:a16="http://schemas.microsoft.com/office/drawing/2014/main" val="10002"/>
                  </a:ext>
                </a:extLst>
              </a:tr>
              <a:tr h="478884">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tc>
                <a:tc>
                  <a:txBody>
                    <a:bodyPr/>
                    <a:lstStyle/>
                    <a:p>
                      <a:pPr algn="ctr"/>
                      <a:r>
                        <a:rPr lang="en-US" dirty="0"/>
                        <a:t>15</a:t>
                      </a:r>
                    </a:p>
                  </a:txBody>
                  <a:tcPr anchor="ctr"/>
                </a:tc>
                <a:extLst>
                  <a:ext uri="{0D108BD9-81ED-4DB2-BD59-A6C34878D82A}">
                    <a16:rowId xmlns:a16="http://schemas.microsoft.com/office/drawing/2014/main" val="10003"/>
                  </a:ext>
                </a:extLst>
              </a:tr>
              <a:tr h="478884">
                <a:tc>
                  <a:txBody>
                    <a:bodyPr/>
                    <a:lstStyle/>
                    <a:p>
                      <a:pPr algn="ctr"/>
                      <a:r>
                        <a:rPr lang="en-US" dirty="0"/>
                        <a:t>16</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19</a:t>
                      </a:r>
                    </a:p>
                  </a:txBody>
                  <a:tcPr anchor="ctr"/>
                </a:tc>
                <a:tc>
                  <a:txBody>
                    <a:bodyPr/>
                    <a:lstStyle/>
                    <a:p>
                      <a:pPr algn="ctr"/>
                      <a:r>
                        <a:rPr lang="en-US" dirty="0"/>
                        <a:t>20</a:t>
                      </a:r>
                    </a:p>
                  </a:txBody>
                  <a:tcPr anchor="ctr"/>
                </a:tc>
                <a:extLst>
                  <a:ext uri="{0D108BD9-81ED-4DB2-BD59-A6C34878D82A}">
                    <a16:rowId xmlns:a16="http://schemas.microsoft.com/office/drawing/2014/main" val="10004"/>
                  </a:ext>
                </a:extLst>
              </a:tr>
              <a:tr h="478884">
                <a:tc>
                  <a:txBody>
                    <a:bodyPr/>
                    <a:lstStyle/>
                    <a:p>
                      <a:pPr algn="ctr"/>
                      <a:r>
                        <a:rPr lang="en-US" dirty="0"/>
                        <a:t>21</a:t>
                      </a:r>
                    </a:p>
                  </a:txBody>
                  <a:tcPr anchor="ctr"/>
                </a:tc>
                <a:tc>
                  <a:txBody>
                    <a:bodyPr/>
                    <a:lstStyle/>
                    <a:p>
                      <a:pPr algn="ctr"/>
                      <a:r>
                        <a:rPr lang="en-US" dirty="0"/>
                        <a:t>22</a:t>
                      </a:r>
                    </a:p>
                  </a:txBody>
                  <a:tcPr anchor="ctr"/>
                </a:tc>
                <a:tc>
                  <a:txBody>
                    <a:bodyPr/>
                    <a:lstStyle/>
                    <a:p>
                      <a:pPr algn="ctr"/>
                      <a:r>
                        <a:rPr lang="en-US" dirty="0"/>
                        <a:t>23</a:t>
                      </a:r>
                    </a:p>
                  </a:txBody>
                  <a:tcPr anchor="ctr"/>
                </a:tc>
                <a:tc>
                  <a:txBody>
                    <a:bodyPr/>
                    <a:lstStyle/>
                    <a:p>
                      <a:pPr algn="ctr"/>
                      <a:r>
                        <a:rPr lang="en-US" dirty="0"/>
                        <a:t>24</a:t>
                      </a:r>
                    </a:p>
                  </a:txBody>
                  <a:tcPr anchor="ctr"/>
                </a:tc>
                <a:tc>
                  <a:txBody>
                    <a:bodyPr/>
                    <a:lstStyle/>
                    <a:p>
                      <a:pPr algn="ctr"/>
                      <a:r>
                        <a:rPr lang="en-US" dirty="0"/>
                        <a:t>25</a:t>
                      </a:r>
                    </a:p>
                  </a:txBody>
                  <a:tcPr anchor="ctr"/>
                </a:tc>
                <a:extLst>
                  <a:ext uri="{0D108BD9-81ED-4DB2-BD59-A6C34878D82A}">
                    <a16:rowId xmlns:a16="http://schemas.microsoft.com/office/drawing/2014/main" val="10005"/>
                  </a:ext>
                </a:extLst>
              </a:tr>
              <a:tr h="478884">
                <a:tc>
                  <a:txBody>
                    <a:bodyPr/>
                    <a:lstStyle/>
                    <a:p>
                      <a:pPr algn="ctr"/>
                      <a:r>
                        <a:rPr lang="en-US" dirty="0"/>
                        <a:t>26</a:t>
                      </a:r>
                    </a:p>
                  </a:txBody>
                  <a:tcPr anchor="ctr"/>
                </a:tc>
                <a:tc>
                  <a:txBody>
                    <a:bodyPr/>
                    <a:lstStyle/>
                    <a:p>
                      <a:pPr algn="ctr"/>
                      <a:r>
                        <a:rPr lang="en-US" dirty="0"/>
                        <a:t>27</a:t>
                      </a:r>
                    </a:p>
                  </a:txBody>
                  <a:tcPr anchor="ctr"/>
                </a:tc>
                <a:tc>
                  <a:txBody>
                    <a:bodyPr/>
                    <a:lstStyle/>
                    <a:p>
                      <a:pPr algn="ctr"/>
                      <a:r>
                        <a:rPr lang="en-US" dirty="0"/>
                        <a:t>28</a:t>
                      </a:r>
                    </a:p>
                  </a:txBody>
                  <a:tcPr anchor="ctr"/>
                </a:tc>
                <a:tc>
                  <a:txBody>
                    <a:bodyPr/>
                    <a:lstStyle/>
                    <a:p>
                      <a:pPr algn="ctr"/>
                      <a:r>
                        <a:rPr lang="en-US" dirty="0"/>
                        <a:t>29</a:t>
                      </a:r>
                    </a:p>
                  </a:txBody>
                  <a:tcPr anchor="ctr"/>
                </a:tc>
                <a:tc>
                  <a:txBody>
                    <a:bodyPr/>
                    <a:lstStyle/>
                    <a:p>
                      <a:pPr algn="ctr"/>
                      <a:r>
                        <a:rPr lang="en-US" dirty="0"/>
                        <a:t>30</a:t>
                      </a:r>
                    </a:p>
                  </a:txBody>
                  <a:tcPr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051E4EB5-CDFB-4CD6-8699-1F8038A9BF27}" type="slidenum">
              <a:rPr lang="en-US" smtClean="0"/>
              <a:t>42</a:t>
            </a:fld>
            <a:endParaRPr lang="en-US"/>
          </a:p>
        </p:txBody>
      </p:sp>
      <p:sp>
        <p:nvSpPr>
          <p:cNvPr id="9" name="Footer Placeholder 8"/>
          <p:cNvSpPr>
            <a:spLocks noGrp="1"/>
          </p:cNvSpPr>
          <p:nvPr>
            <p:ph type="ftr" sz="quarter" idx="11"/>
          </p:nvPr>
        </p:nvSpPr>
        <p:spPr/>
        <p:txBody>
          <a:bodyPr/>
          <a:lstStyle/>
          <a:p>
            <a:r>
              <a:rPr lang="en-GB" sz="1200" dirty="0"/>
              <a:t>Title of Meeting, Location, dates</a:t>
            </a:r>
            <a:endParaRPr lang="en-US" sz="1200" dirty="0"/>
          </a:p>
        </p:txBody>
      </p:sp>
    </p:spTree>
    <p:extLst>
      <p:ext uri="{BB962C8B-B14F-4D97-AF65-F5344CB8AC3E}">
        <p14:creationId xmlns:p14="http://schemas.microsoft.com/office/powerpoint/2010/main" val="324225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z="1200" b="1" dirty="0"/>
              <a:t>Title of Meeting, Location, dates</a:t>
            </a:r>
            <a:endParaRPr lang="en-US" sz="1200" b="1" dirty="0"/>
          </a:p>
        </p:txBody>
      </p:sp>
      <p:sp>
        <p:nvSpPr>
          <p:cNvPr id="3" name="Title 2"/>
          <p:cNvSpPr>
            <a:spLocks noGrp="1"/>
          </p:cNvSpPr>
          <p:nvPr>
            <p:ph type="title"/>
          </p:nvPr>
        </p:nvSpPr>
        <p:spPr/>
        <p:txBody>
          <a:bodyPr/>
          <a:lstStyle/>
          <a:p>
            <a:r>
              <a:rPr lang="en-US" dirty="0"/>
              <a:t>Chart Example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95529688"/>
              </p:ext>
            </p:extLst>
          </p:nvPr>
        </p:nvGraphicFramePr>
        <p:xfrm>
          <a:off x="0" y="969963"/>
          <a:ext cx="9144000" cy="5319712"/>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051E4EB5-CDFB-4CD6-8699-1F8038A9BF27}" type="slidenum">
              <a:rPr lang="en-US" smtClean="0"/>
              <a:t>43</a:t>
            </a:fld>
            <a:endParaRPr lang="en-US"/>
          </a:p>
        </p:txBody>
      </p:sp>
    </p:spTree>
    <p:extLst>
      <p:ext uri="{BB962C8B-B14F-4D97-AF65-F5344CB8AC3E}">
        <p14:creationId xmlns:p14="http://schemas.microsoft.com/office/powerpoint/2010/main" val="1044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Section Title goes here…</a:t>
            </a:r>
          </a:p>
        </p:txBody>
      </p:sp>
      <p:sp>
        <p:nvSpPr>
          <p:cNvPr id="5" name="Text Placeholder 4"/>
          <p:cNvSpPr>
            <a:spLocks noGrp="1"/>
          </p:cNvSpPr>
          <p:nvPr>
            <p:ph type="body" idx="1"/>
          </p:nvPr>
        </p:nvSpPr>
        <p:spPr/>
        <p:txBody>
          <a:bodyPr/>
          <a:lstStyle/>
          <a:p>
            <a:r>
              <a:rPr lang="en-US" dirty="0"/>
              <a:t>Subtitle goes here…</a:t>
            </a:r>
          </a:p>
        </p:txBody>
      </p:sp>
      <p:sp>
        <p:nvSpPr>
          <p:cNvPr id="6" name="Slide Number Placeholder 5"/>
          <p:cNvSpPr>
            <a:spLocks noGrp="1"/>
          </p:cNvSpPr>
          <p:nvPr>
            <p:ph type="sldNum" sz="quarter" idx="12"/>
          </p:nvPr>
        </p:nvSpPr>
        <p:spPr/>
        <p:txBody>
          <a:bodyPr/>
          <a:lstStyle/>
          <a:p>
            <a:fld id="{051E4EB5-CDFB-4CD6-8699-1F8038A9BF27}" type="slidenum">
              <a:rPr lang="en-US" smtClean="0"/>
              <a:t>44</a:t>
            </a:fld>
            <a:endParaRPr lang="en-US"/>
          </a:p>
        </p:txBody>
      </p:sp>
    </p:spTree>
    <p:extLst>
      <p:ext uri="{BB962C8B-B14F-4D97-AF65-F5344CB8AC3E}">
        <p14:creationId xmlns:p14="http://schemas.microsoft.com/office/powerpoint/2010/main" val="1700995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b="1"/>
              <a:t>Title of Meeting, Location, dates</a:t>
            </a:r>
            <a:endParaRPr lang="en-US" b="1" dirty="0"/>
          </a:p>
        </p:txBody>
      </p:sp>
      <p:sp>
        <p:nvSpPr>
          <p:cNvPr id="5" name="Slide Number Placeholder 4"/>
          <p:cNvSpPr>
            <a:spLocks noGrp="1"/>
          </p:cNvSpPr>
          <p:nvPr>
            <p:ph type="sldNum" sz="quarter" idx="12"/>
          </p:nvPr>
        </p:nvSpPr>
        <p:spPr/>
        <p:txBody>
          <a:bodyPr/>
          <a:lstStyle/>
          <a:p>
            <a:fld id="{051E4EB5-CDFB-4CD6-8699-1F8038A9BF27}" type="slidenum">
              <a:rPr lang="en-US" smtClean="0"/>
              <a:t>45</a:t>
            </a:fld>
            <a:endParaRPr lang="en-US"/>
          </a:p>
        </p:txBody>
      </p:sp>
      <p:sp>
        <p:nvSpPr>
          <p:cNvPr id="6" name="Content Placeholder 2"/>
          <p:cNvSpPr txBox="1">
            <a:spLocks/>
          </p:cNvSpPr>
          <p:nvPr/>
        </p:nvSpPr>
        <p:spPr>
          <a:xfrm>
            <a:off x="0" y="2890306"/>
            <a:ext cx="9144000" cy="107738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tx2"/>
                </a:solidFill>
                <a:latin typeface="+mj-lt"/>
              </a:rPr>
              <a:t>THANK YOU!</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358" y="626340"/>
            <a:ext cx="1841285" cy="572443"/>
          </a:xfrm>
          <a:prstGeom prst="rect">
            <a:avLst/>
          </a:prstGeom>
        </p:spPr>
      </p:pic>
    </p:spTree>
    <p:extLst>
      <p:ext uri="{BB962C8B-B14F-4D97-AF65-F5344CB8AC3E}">
        <p14:creationId xmlns:p14="http://schemas.microsoft.com/office/powerpoint/2010/main" val="1034812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RAIS Logos</a:t>
            </a:r>
          </a:p>
        </p:txBody>
      </p:sp>
      <p:sp>
        <p:nvSpPr>
          <p:cNvPr id="5" name="Text Placeholder 4"/>
          <p:cNvSpPr>
            <a:spLocks noGrp="1"/>
          </p:cNvSpPr>
          <p:nvPr>
            <p:ph type="body" idx="1"/>
          </p:nvPr>
        </p:nvSpPr>
        <p:spPr/>
        <p:txBody>
          <a:bodyPr/>
          <a:lstStyle/>
          <a:p>
            <a:r>
              <a:rPr lang="en-US" dirty="0"/>
              <a:t>Some logo ideas…</a:t>
            </a:r>
          </a:p>
        </p:txBody>
      </p:sp>
      <p:sp>
        <p:nvSpPr>
          <p:cNvPr id="6" name="Slide Number Placeholder 5"/>
          <p:cNvSpPr>
            <a:spLocks noGrp="1"/>
          </p:cNvSpPr>
          <p:nvPr>
            <p:ph type="sldNum" sz="quarter" idx="12"/>
          </p:nvPr>
        </p:nvSpPr>
        <p:spPr/>
        <p:txBody>
          <a:bodyPr/>
          <a:lstStyle/>
          <a:p>
            <a:fld id="{051E4EB5-CDFB-4CD6-8699-1F8038A9BF27}" type="slidenum">
              <a:rPr lang="en-US" smtClean="0"/>
              <a:t>46</a:t>
            </a:fld>
            <a:endParaRPr lang="en-US"/>
          </a:p>
        </p:txBody>
      </p:sp>
    </p:spTree>
    <p:extLst>
      <p:ext uri="{BB962C8B-B14F-4D97-AF65-F5344CB8AC3E}">
        <p14:creationId xmlns:p14="http://schemas.microsoft.com/office/powerpoint/2010/main" val="3352518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35"/>
          <p:cNvSpPr>
            <a:spLocks noGrp="1"/>
          </p:cNvSpPr>
          <p:nvPr>
            <p:ph type="title"/>
          </p:nvPr>
        </p:nvSpPr>
        <p:spPr>
          <a:xfrm>
            <a:off x="0" y="0"/>
            <a:ext cx="9144000" cy="969423"/>
          </a:xfrm>
        </p:spPr>
        <p:txBody>
          <a:bodyPr>
            <a:normAutofit/>
          </a:bodyPr>
          <a:lstStyle/>
          <a:p>
            <a:r>
              <a:rPr lang="en-US" dirty="0"/>
              <a:t>#4</a:t>
            </a:r>
          </a:p>
        </p:txBody>
      </p:sp>
      <p:sp>
        <p:nvSpPr>
          <p:cNvPr id="4" name="Slide Number Placeholder 3"/>
          <p:cNvSpPr>
            <a:spLocks noGrp="1"/>
          </p:cNvSpPr>
          <p:nvPr>
            <p:ph type="sldNum" sz="quarter" idx="12"/>
          </p:nvPr>
        </p:nvSpPr>
        <p:spPr/>
        <p:txBody>
          <a:bodyPr/>
          <a:lstStyle/>
          <a:p>
            <a:fld id="{051E4EB5-CDFB-4CD6-8699-1F8038A9BF27}" type="slidenum">
              <a:rPr lang="en-US" smtClean="0"/>
              <a:t>47</a:t>
            </a:fld>
            <a:endParaRPr lang="en-US"/>
          </a:p>
        </p:txBody>
      </p:sp>
      <p:grpSp>
        <p:nvGrpSpPr>
          <p:cNvPr id="5" name="Group 4"/>
          <p:cNvGrpSpPr>
            <a:grpSpLocks noChangeAspect="1"/>
          </p:cNvGrpSpPr>
          <p:nvPr/>
        </p:nvGrpSpPr>
        <p:grpSpPr bwMode="auto">
          <a:xfrm>
            <a:off x="1916906" y="2637631"/>
            <a:ext cx="5310188" cy="1582738"/>
            <a:chOff x="1202" y="1638"/>
            <a:chExt cx="3345" cy="997"/>
          </a:xfrm>
        </p:grpSpPr>
        <p:sp>
          <p:nvSpPr>
            <p:cNvPr id="9" name="Freeform 5"/>
            <p:cNvSpPr>
              <a:spLocks noEditPoints="1"/>
            </p:cNvSpPr>
            <p:nvPr/>
          </p:nvSpPr>
          <p:spPr bwMode="auto">
            <a:xfrm>
              <a:off x="1226" y="1650"/>
              <a:ext cx="643" cy="854"/>
            </a:xfrm>
            <a:custGeom>
              <a:avLst/>
              <a:gdLst>
                <a:gd name="T0" fmla="*/ 653 w 1340"/>
                <a:gd name="T1" fmla="*/ 1094 h 1778"/>
                <a:gd name="T2" fmla="*/ 309 w 1340"/>
                <a:gd name="T3" fmla="*/ 1094 h 1778"/>
                <a:gd name="T4" fmla="*/ 309 w 1340"/>
                <a:gd name="T5" fmla="*/ 1777 h 1778"/>
                <a:gd name="T6" fmla="*/ 0 w 1340"/>
                <a:gd name="T7" fmla="*/ 1777 h 1778"/>
                <a:gd name="T8" fmla="*/ 0 w 1340"/>
                <a:gd name="T9" fmla="*/ 0 h 1778"/>
                <a:gd name="T10" fmla="*/ 625 w 1340"/>
                <a:gd name="T11" fmla="*/ 0 h 1778"/>
                <a:gd name="T12" fmla="*/ 1100 w 1340"/>
                <a:gd name="T13" fmla="*/ 138 h 1778"/>
                <a:gd name="T14" fmla="*/ 1268 w 1340"/>
                <a:gd name="T15" fmla="*/ 538 h 1778"/>
                <a:gd name="T16" fmla="*/ 1181 w 1340"/>
                <a:gd name="T17" fmla="*/ 836 h 1778"/>
                <a:gd name="T18" fmla="*/ 941 w 1340"/>
                <a:gd name="T19" fmla="*/ 1021 h 1778"/>
                <a:gd name="T20" fmla="*/ 1340 w 1340"/>
                <a:gd name="T21" fmla="*/ 1761 h 1778"/>
                <a:gd name="T22" fmla="*/ 1340 w 1340"/>
                <a:gd name="T23" fmla="*/ 1778 h 1778"/>
                <a:gd name="T24" fmla="*/ 1010 w 1340"/>
                <a:gd name="T25" fmla="*/ 1778 h 1778"/>
                <a:gd name="T26" fmla="*/ 653 w 1340"/>
                <a:gd name="T27" fmla="*/ 1094 h 1778"/>
                <a:gd name="T28" fmla="*/ 309 w 1340"/>
                <a:gd name="T29" fmla="*/ 845 h 1778"/>
                <a:gd name="T30" fmla="*/ 626 w 1340"/>
                <a:gd name="T31" fmla="*/ 845 h 1778"/>
                <a:gd name="T32" fmla="*/ 870 w 1340"/>
                <a:gd name="T33" fmla="*/ 766 h 1778"/>
                <a:gd name="T34" fmla="*/ 957 w 1340"/>
                <a:gd name="T35" fmla="*/ 551 h 1778"/>
                <a:gd name="T36" fmla="*/ 876 w 1340"/>
                <a:gd name="T37" fmla="*/ 330 h 1778"/>
                <a:gd name="T38" fmla="*/ 634 w 1340"/>
                <a:gd name="T39" fmla="*/ 250 h 1778"/>
                <a:gd name="T40" fmla="*/ 309 w 1340"/>
                <a:gd name="T41" fmla="*/ 250 h 1778"/>
                <a:gd name="T42" fmla="*/ 309 w 1340"/>
                <a:gd name="T43" fmla="*/ 845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0" h="1778">
                  <a:moveTo>
                    <a:pt x="653" y="1094"/>
                  </a:moveTo>
                  <a:lnTo>
                    <a:pt x="309" y="1094"/>
                  </a:lnTo>
                  <a:lnTo>
                    <a:pt x="309" y="1777"/>
                  </a:lnTo>
                  <a:lnTo>
                    <a:pt x="0" y="1777"/>
                  </a:lnTo>
                  <a:lnTo>
                    <a:pt x="0" y="0"/>
                  </a:lnTo>
                  <a:lnTo>
                    <a:pt x="625" y="0"/>
                  </a:lnTo>
                  <a:cubicBezTo>
                    <a:pt x="830" y="0"/>
                    <a:pt x="989" y="46"/>
                    <a:pt x="1100" y="138"/>
                  </a:cubicBezTo>
                  <a:cubicBezTo>
                    <a:pt x="1211" y="230"/>
                    <a:pt x="1268" y="363"/>
                    <a:pt x="1268" y="538"/>
                  </a:cubicBezTo>
                  <a:cubicBezTo>
                    <a:pt x="1268" y="656"/>
                    <a:pt x="1239" y="756"/>
                    <a:pt x="1181" y="836"/>
                  </a:cubicBezTo>
                  <a:cubicBezTo>
                    <a:pt x="1124" y="916"/>
                    <a:pt x="1044" y="979"/>
                    <a:pt x="941" y="1021"/>
                  </a:cubicBezTo>
                  <a:lnTo>
                    <a:pt x="1340" y="1761"/>
                  </a:lnTo>
                  <a:lnTo>
                    <a:pt x="1340" y="1778"/>
                  </a:lnTo>
                  <a:lnTo>
                    <a:pt x="1010" y="1778"/>
                  </a:lnTo>
                  <a:lnTo>
                    <a:pt x="653" y="1094"/>
                  </a:lnTo>
                  <a:close/>
                  <a:moveTo>
                    <a:pt x="309" y="845"/>
                  </a:moveTo>
                  <a:lnTo>
                    <a:pt x="626" y="845"/>
                  </a:lnTo>
                  <a:cubicBezTo>
                    <a:pt x="730" y="845"/>
                    <a:pt x="811" y="819"/>
                    <a:pt x="870" y="766"/>
                  </a:cubicBezTo>
                  <a:cubicBezTo>
                    <a:pt x="929" y="714"/>
                    <a:pt x="957" y="643"/>
                    <a:pt x="957" y="551"/>
                  </a:cubicBezTo>
                  <a:cubicBezTo>
                    <a:pt x="957" y="456"/>
                    <a:pt x="930" y="382"/>
                    <a:pt x="876" y="330"/>
                  </a:cubicBezTo>
                  <a:cubicBezTo>
                    <a:pt x="823" y="277"/>
                    <a:pt x="741" y="251"/>
                    <a:pt x="634" y="250"/>
                  </a:cubicBezTo>
                  <a:lnTo>
                    <a:pt x="309" y="250"/>
                  </a:lnTo>
                  <a:lnTo>
                    <a:pt x="309" y="845"/>
                  </a:lnTo>
                  <a:close/>
                </a:path>
              </a:pathLst>
            </a:custGeom>
            <a:solidFill>
              <a:srgbClr val="343A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1898" y="1650"/>
              <a:ext cx="779" cy="854"/>
            </a:xfrm>
            <a:custGeom>
              <a:avLst/>
              <a:gdLst>
                <a:gd name="T0" fmla="*/ 1154 w 1622"/>
                <a:gd name="T1" fmla="*/ 1364 h 1777"/>
                <a:gd name="T2" fmla="*/ 465 w 1622"/>
                <a:gd name="T3" fmla="*/ 1364 h 1777"/>
                <a:gd name="T4" fmla="*/ 322 w 1622"/>
                <a:gd name="T5" fmla="*/ 1777 h 1777"/>
                <a:gd name="T6" fmla="*/ 0 w 1622"/>
                <a:gd name="T7" fmla="*/ 1777 h 1777"/>
                <a:gd name="T8" fmla="*/ 672 w 1622"/>
                <a:gd name="T9" fmla="*/ 0 h 1777"/>
                <a:gd name="T10" fmla="*/ 949 w 1622"/>
                <a:gd name="T11" fmla="*/ 0 h 1777"/>
                <a:gd name="T12" fmla="*/ 1622 w 1622"/>
                <a:gd name="T13" fmla="*/ 1777 h 1777"/>
                <a:gd name="T14" fmla="*/ 1299 w 1622"/>
                <a:gd name="T15" fmla="*/ 1777 h 1777"/>
                <a:gd name="T16" fmla="*/ 1154 w 1622"/>
                <a:gd name="T17" fmla="*/ 1364 h 1777"/>
                <a:gd name="T18" fmla="*/ 553 w 1622"/>
                <a:gd name="T19" fmla="*/ 1115 h 1777"/>
                <a:gd name="T20" fmla="*/ 1068 w 1622"/>
                <a:gd name="T21" fmla="*/ 1115 h 1777"/>
                <a:gd name="T22" fmla="*/ 810 w 1622"/>
                <a:gd name="T23" fmla="*/ 378 h 1777"/>
                <a:gd name="T24" fmla="*/ 553 w 1622"/>
                <a:gd name="T25" fmla="*/ 1115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2" h="1777">
                  <a:moveTo>
                    <a:pt x="1154" y="1364"/>
                  </a:moveTo>
                  <a:lnTo>
                    <a:pt x="465" y="1364"/>
                  </a:lnTo>
                  <a:lnTo>
                    <a:pt x="322" y="1777"/>
                  </a:lnTo>
                  <a:lnTo>
                    <a:pt x="0" y="1777"/>
                  </a:lnTo>
                  <a:lnTo>
                    <a:pt x="672" y="0"/>
                  </a:lnTo>
                  <a:lnTo>
                    <a:pt x="949" y="0"/>
                  </a:lnTo>
                  <a:lnTo>
                    <a:pt x="1622" y="1777"/>
                  </a:lnTo>
                  <a:lnTo>
                    <a:pt x="1299" y="1777"/>
                  </a:lnTo>
                  <a:lnTo>
                    <a:pt x="1154" y="1364"/>
                  </a:lnTo>
                  <a:close/>
                  <a:moveTo>
                    <a:pt x="553" y="1115"/>
                  </a:moveTo>
                  <a:lnTo>
                    <a:pt x="1068" y="1115"/>
                  </a:lnTo>
                  <a:lnTo>
                    <a:pt x="810" y="378"/>
                  </a:lnTo>
                  <a:lnTo>
                    <a:pt x="553" y="1115"/>
                  </a:lnTo>
                  <a:close/>
                </a:path>
              </a:pathLst>
            </a:custGeom>
            <a:solidFill>
              <a:srgbClr val="343A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7"/>
            <p:cNvSpPr>
              <a:spLocks noChangeArrowheads="1"/>
            </p:cNvSpPr>
            <p:nvPr/>
          </p:nvSpPr>
          <p:spPr bwMode="auto">
            <a:xfrm>
              <a:off x="2782" y="1650"/>
              <a:ext cx="148" cy="854"/>
            </a:xfrm>
            <a:prstGeom prst="rect">
              <a:avLst/>
            </a:prstGeom>
            <a:solidFill>
              <a:srgbClr val="343A4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3068" y="1638"/>
              <a:ext cx="638" cy="879"/>
            </a:xfrm>
            <a:custGeom>
              <a:avLst/>
              <a:gdLst>
                <a:gd name="T0" fmla="*/ 1022 w 1329"/>
                <a:gd name="T1" fmla="*/ 1345 h 1829"/>
                <a:gd name="T2" fmla="*/ 939 w 1329"/>
                <a:gd name="T3" fmla="*/ 1164 h 1829"/>
                <a:gd name="T4" fmla="*/ 642 w 1329"/>
                <a:gd name="T5" fmla="*/ 1035 h 1829"/>
                <a:gd name="T6" fmla="*/ 300 w 1329"/>
                <a:gd name="T7" fmla="*/ 891 h 1829"/>
                <a:gd name="T8" fmla="*/ 58 w 1329"/>
                <a:gd name="T9" fmla="*/ 494 h 1829"/>
                <a:gd name="T10" fmla="*/ 233 w 1329"/>
                <a:gd name="T11" fmla="*/ 140 h 1829"/>
                <a:gd name="T12" fmla="*/ 687 w 1329"/>
                <a:gd name="T13" fmla="*/ 0 h 1829"/>
                <a:gd name="T14" fmla="*/ 1018 w 1329"/>
                <a:gd name="T15" fmla="*/ 69 h 1829"/>
                <a:gd name="T16" fmla="*/ 1247 w 1329"/>
                <a:gd name="T17" fmla="*/ 264 h 1829"/>
                <a:gd name="T18" fmla="*/ 1329 w 1329"/>
                <a:gd name="T19" fmla="*/ 544 h 1829"/>
                <a:gd name="T20" fmla="*/ 1022 w 1329"/>
                <a:gd name="T21" fmla="*/ 544 h 1829"/>
                <a:gd name="T22" fmla="*/ 934 w 1329"/>
                <a:gd name="T23" fmla="*/ 326 h 1829"/>
                <a:gd name="T24" fmla="*/ 684 w 1329"/>
                <a:gd name="T25" fmla="*/ 248 h 1829"/>
                <a:gd name="T26" fmla="*/ 449 w 1329"/>
                <a:gd name="T27" fmla="*/ 313 h 1829"/>
                <a:gd name="T28" fmla="*/ 366 w 1329"/>
                <a:gd name="T29" fmla="*/ 494 h 1829"/>
                <a:gd name="T30" fmla="*/ 456 w 1329"/>
                <a:gd name="T31" fmla="*/ 656 h 1829"/>
                <a:gd name="T32" fmla="*/ 753 w 1329"/>
                <a:gd name="T33" fmla="*/ 784 h 1829"/>
                <a:gd name="T34" fmla="*/ 1087 w 1329"/>
                <a:gd name="T35" fmla="*/ 924 h 1829"/>
                <a:gd name="T36" fmla="*/ 1271 w 1329"/>
                <a:gd name="T37" fmla="*/ 1105 h 1829"/>
                <a:gd name="T38" fmla="*/ 1329 w 1329"/>
                <a:gd name="T39" fmla="*/ 1344 h 1829"/>
                <a:gd name="T40" fmla="*/ 1159 w 1329"/>
                <a:gd name="T41" fmla="*/ 1698 h 1829"/>
                <a:gd name="T42" fmla="*/ 697 w 1329"/>
                <a:gd name="T43" fmla="*/ 1829 h 1829"/>
                <a:gd name="T44" fmla="*/ 342 w 1329"/>
                <a:gd name="T45" fmla="*/ 1758 h 1829"/>
                <a:gd name="T46" fmla="*/ 90 w 1329"/>
                <a:gd name="T47" fmla="*/ 1560 h 1829"/>
                <a:gd name="T48" fmla="*/ 0 w 1329"/>
                <a:gd name="T49" fmla="*/ 1268 h 1829"/>
                <a:gd name="T50" fmla="*/ 309 w 1329"/>
                <a:gd name="T51" fmla="*/ 1268 h 1829"/>
                <a:gd name="T52" fmla="*/ 409 w 1329"/>
                <a:gd name="T53" fmla="*/ 1503 h 1829"/>
                <a:gd name="T54" fmla="*/ 695 w 1329"/>
                <a:gd name="T55" fmla="*/ 1585 h 1829"/>
                <a:gd name="T56" fmla="*/ 938 w 1329"/>
                <a:gd name="T57" fmla="*/ 1520 h 1829"/>
                <a:gd name="T58" fmla="*/ 1022 w 1329"/>
                <a:gd name="T59" fmla="*/ 1345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9" h="1829">
                  <a:moveTo>
                    <a:pt x="1022" y="1345"/>
                  </a:moveTo>
                  <a:cubicBezTo>
                    <a:pt x="1022" y="1266"/>
                    <a:pt x="994" y="1206"/>
                    <a:pt x="939" y="1164"/>
                  </a:cubicBezTo>
                  <a:cubicBezTo>
                    <a:pt x="884" y="1121"/>
                    <a:pt x="785" y="1079"/>
                    <a:pt x="642" y="1035"/>
                  </a:cubicBezTo>
                  <a:cubicBezTo>
                    <a:pt x="498" y="991"/>
                    <a:pt x="384" y="944"/>
                    <a:pt x="300" y="891"/>
                  </a:cubicBezTo>
                  <a:cubicBezTo>
                    <a:pt x="138" y="790"/>
                    <a:pt x="58" y="656"/>
                    <a:pt x="58" y="494"/>
                  </a:cubicBezTo>
                  <a:cubicBezTo>
                    <a:pt x="58" y="350"/>
                    <a:pt x="117" y="233"/>
                    <a:pt x="233" y="140"/>
                  </a:cubicBezTo>
                  <a:cubicBezTo>
                    <a:pt x="349" y="48"/>
                    <a:pt x="501" y="0"/>
                    <a:pt x="687" y="0"/>
                  </a:cubicBezTo>
                  <a:cubicBezTo>
                    <a:pt x="810" y="0"/>
                    <a:pt x="921" y="23"/>
                    <a:pt x="1018" y="69"/>
                  </a:cubicBezTo>
                  <a:cubicBezTo>
                    <a:pt x="1114" y="114"/>
                    <a:pt x="1191" y="179"/>
                    <a:pt x="1247" y="264"/>
                  </a:cubicBezTo>
                  <a:cubicBezTo>
                    <a:pt x="1302" y="348"/>
                    <a:pt x="1329" y="441"/>
                    <a:pt x="1329" y="544"/>
                  </a:cubicBezTo>
                  <a:lnTo>
                    <a:pt x="1022" y="544"/>
                  </a:lnTo>
                  <a:cubicBezTo>
                    <a:pt x="1022" y="451"/>
                    <a:pt x="993" y="379"/>
                    <a:pt x="934" y="326"/>
                  </a:cubicBezTo>
                  <a:cubicBezTo>
                    <a:pt x="876" y="274"/>
                    <a:pt x="793" y="248"/>
                    <a:pt x="684" y="248"/>
                  </a:cubicBezTo>
                  <a:cubicBezTo>
                    <a:pt x="583" y="248"/>
                    <a:pt x="506" y="269"/>
                    <a:pt x="449" y="313"/>
                  </a:cubicBezTo>
                  <a:cubicBezTo>
                    <a:pt x="393" y="356"/>
                    <a:pt x="366" y="416"/>
                    <a:pt x="366" y="494"/>
                  </a:cubicBezTo>
                  <a:cubicBezTo>
                    <a:pt x="366" y="559"/>
                    <a:pt x="396" y="614"/>
                    <a:pt x="456" y="656"/>
                  </a:cubicBezTo>
                  <a:cubicBezTo>
                    <a:pt x="516" y="700"/>
                    <a:pt x="616" y="743"/>
                    <a:pt x="753" y="784"/>
                  </a:cubicBezTo>
                  <a:cubicBezTo>
                    <a:pt x="892" y="825"/>
                    <a:pt x="1003" y="871"/>
                    <a:pt x="1087" y="924"/>
                  </a:cubicBezTo>
                  <a:cubicBezTo>
                    <a:pt x="1171" y="976"/>
                    <a:pt x="1232" y="1036"/>
                    <a:pt x="1271" y="1105"/>
                  </a:cubicBezTo>
                  <a:cubicBezTo>
                    <a:pt x="1309" y="1173"/>
                    <a:pt x="1329" y="1253"/>
                    <a:pt x="1329" y="1344"/>
                  </a:cubicBezTo>
                  <a:cubicBezTo>
                    <a:pt x="1329" y="1491"/>
                    <a:pt x="1273" y="1610"/>
                    <a:pt x="1159" y="1698"/>
                  </a:cubicBezTo>
                  <a:cubicBezTo>
                    <a:pt x="1045" y="1785"/>
                    <a:pt x="892" y="1829"/>
                    <a:pt x="697" y="1829"/>
                  </a:cubicBezTo>
                  <a:cubicBezTo>
                    <a:pt x="568" y="1829"/>
                    <a:pt x="450" y="1805"/>
                    <a:pt x="342" y="1758"/>
                  </a:cubicBezTo>
                  <a:cubicBezTo>
                    <a:pt x="234" y="1710"/>
                    <a:pt x="150" y="1644"/>
                    <a:pt x="90" y="1560"/>
                  </a:cubicBezTo>
                  <a:cubicBezTo>
                    <a:pt x="30" y="1476"/>
                    <a:pt x="0" y="1379"/>
                    <a:pt x="0" y="1268"/>
                  </a:cubicBezTo>
                  <a:lnTo>
                    <a:pt x="309" y="1268"/>
                  </a:lnTo>
                  <a:cubicBezTo>
                    <a:pt x="309" y="1369"/>
                    <a:pt x="343" y="1446"/>
                    <a:pt x="409" y="1503"/>
                  </a:cubicBezTo>
                  <a:cubicBezTo>
                    <a:pt x="475" y="1558"/>
                    <a:pt x="572" y="1585"/>
                    <a:pt x="695" y="1585"/>
                  </a:cubicBezTo>
                  <a:cubicBezTo>
                    <a:pt x="803" y="1585"/>
                    <a:pt x="884" y="1564"/>
                    <a:pt x="938" y="1520"/>
                  </a:cubicBezTo>
                  <a:cubicBezTo>
                    <a:pt x="994" y="1474"/>
                    <a:pt x="1022" y="1416"/>
                    <a:pt x="1022" y="1345"/>
                  </a:cubicBezTo>
                  <a:close/>
                </a:path>
              </a:pathLst>
            </a:custGeom>
            <a:solidFill>
              <a:srgbClr val="343A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1202" y="2005"/>
              <a:ext cx="3345" cy="540"/>
            </a:xfrm>
            <a:custGeom>
              <a:avLst/>
              <a:gdLst>
                <a:gd name="T0" fmla="*/ 0 w 6969"/>
                <a:gd name="T1" fmla="*/ 1124 h 1124"/>
                <a:gd name="T2" fmla="*/ 4749 w 6969"/>
                <a:gd name="T3" fmla="*/ 1124 h 1124"/>
                <a:gd name="T4" fmla="*/ 4786 w 6969"/>
                <a:gd name="T5" fmla="*/ 1124 h 1124"/>
                <a:gd name="T6" fmla="*/ 5878 w 6969"/>
                <a:gd name="T7" fmla="*/ 0 h 1124"/>
                <a:gd name="T8" fmla="*/ 6969 w 6969"/>
                <a:gd name="T9" fmla="*/ 1124 h 1124"/>
              </a:gdLst>
              <a:ahLst/>
              <a:cxnLst>
                <a:cxn ang="0">
                  <a:pos x="T0" y="T1"/>
                </a:cxn>
                <a:cxn ang="0">
                  <a:pos x="T2" y="T3"/>
                </a:cxn>
                <a:cxn ang="0">
                  <a:pos x="T4" y="T5"/>
                </a:cxn>
                <a:cxn ang="0">
                  <a:pos x="T6" y="T7"/>
                </a:cxn>
                <a:cxn ang="0">
                  <a:pos x="T8" y="T9"/>
                </a:cxn>
              </a:cxnLst>
              <a:rect l="0" t="0" r="r" b="b"/>
              <a:pathLst>
                <a:path w="6969" h="1124">
                  <a:moveTo>
                    <a:pt x="0" y="1124"/>
                  </a:moveTo>
                  <a:lnTo>
                    <a:pt x="4749" y="1124"/>
                  </a:lnTo>
                  <a:lnTo>
                    <a:pt x="4786" y="1124"/>
                  </a:lnTo>
                  <a:cubicBezTo>
                    <a:pt x="5333" y="1124"/>
                    <a:pt x="5333" y="0"/>
                    <a:pt x="5878" y="0"/>
                  </a:cubicBezTo>
                  <a:cubicBezTo>
                    <a:pt x="6422" y="0"/>
                    <a:pt x="6424" y="1124"/>
                    <a:pt x="6969" y="1124"/>
                  </a:cubicBezTo>
                </a:path>
              </a:pathLst>
            </a:custGeom>
            <a:noFill/>
            <a:ln w="142875" cap="flat">
              <a:solidFill>
                <a:srgbClr val="5B63AD"/>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1202" y="2262"/>
              <a:ext cx="3345" cy="373"/>
            </a:xfrm>
            <a:custGeom>
              <a:avLst/>
              <a:gdLst>
                <a:gd name="T0" fmla="*/ 0 w 6968"/>
                <a:gd name="T1" fmla="*/ 775 h 775"/>
                <a:gd name="T2" fmla="*/ 3949 w 6968"/>
                <a:gd name="T3" fmla="*/ 775 h 775"/>
                <a:gd name="T4" fmla="*/ 4615 w 6968"/>
                <a:gd name="T5" fmla="*/ 437 h 775"/>
                <a:gd name="T6" fmla="*/ 5280 w 6968"/>
                <a:gd name="T7" fmla="*/ 775 h 775"/>
                <a:gd name="T8" fmla="*/ 5945 w 6968"/>
                <a:gd name="T9" fmla="*/ 0 h 775"/>
                <a:gd name="T10" fmla="*/ 6610 w 6968"/>
                <a:gd name="T11" fmla="*/ 775 h 775"/>
                <a:gd name="T12" fmla="*/ 6968 w 6968"/>
                <a:gd name="T13" fmla="*/ 775 h 775"/>
              </a:gdLst>
              <a:ahLst/>
              <a:cxnLst>
                <a:cxn ang="0">
                  <a:pos x="T0" y="T1"/>
                </a:cxn>
                <a:cxn ang="0">
                  <a:pos x="T2" y="T3"/>
                </a:cxn>
                <a:cxn ang="0">
                  <a:pos x="T4" y="T5"/>
                </a:cxn>
                <a:cxn ang="0">
                  <a:pos x="T6" y="T7"/>
                </a:cxn>
                <a:cxn ang="0">
                  <a:pos x="T8" y="T9"/>
                </a:cxn>
                <a:cxn ang="0">
                  <a:pos x="T10" y="T11"/>
                </a:cxn>
                <a:cxn ang="0">
                  <a:pos x="T12" y="T13"/>
                </a:cxn>
              </a:cxnLst>
              <a:rect l="0" t="0" r="r" b="b"/>
              <a:pathLst>
                <a:path w="6968" h="775">
                  <a:moveTo>
                    <a:pt x="0" y="775"/>
                  </a:moveTo>
                  <a:lnTo>
                    <a:pt x="3949" y="775"/>
                  </a:lnTo>
                  <a:cubicBezTo>
                    <a:pt x="4281" y="775"/>
                    <a:pt x="4283" y="437"/>
                    <a:pt x="4615" y="437"/>
                  </a:cubicBezTo>
                  <a:cubicBezTo>
                    <a:pt x="4948" y="437"/>
                    <a:pt x="4946" y="775"/>
                    <a:pt x="5280" y="775"/>
                  </a:cubicBezTo>
                  <a:cubicBezTo>
                    <a:pt x="5613" y="775"/>
                    <a:pt x="5613" y="0"/>
                    <a:pt x="5945" y="0"/>
                  </a:cubicBezTo>
                  <a:cubicBezTo>
                    <a:pt x="6278" y="0"/>
                    <a:pt x="6278" y="775"/>
                    <a:pt x="6610" y="775"/>
                  </a:cubicBezTo>
                  <a:lnTo>
                    <a:pt x="6968" y="775"/>
                  </a:lnTo>
                </a:path>
              </a:pathLst>
            </a:custGeom>
            <a:noFill/>
            <a:ln w="142875" cap="flat">
              <a:solidFill>
                <a:srgbClr val="F7975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14"/>
          <p:cNvSpPr>
            <a:spLocks noGrp="1"/>
          </p:cNvSpPr>
          <p:nvPr>
            <p:ph type="ftr" sz="quarter" idx="11"/>
          </p:nvPr>
        </p:nvSpPr>
        <p:spPr/>
        <p:txBody>
          <a:bodyPr/>
          <a:lstStyle/>
          <a:p>
            <a:r>
              <a:rPr lang="en-GB" b="1" dirty="0">
                <a:latin typeface="+mj-lt"/>
              </a:rPr>
              <a:t>Title of Meeting, Location, dates</a:t>
            </a:r>
            <a:endParaRPr lang="en-US" b="1" dirty="0">
              <a:latin typeface="+mj-lt"/>
            </a:endParaRPr>
          </a:p>
        </p:txBody>
      </p:sp>
    </p:spTree>
    <p:extLst>
      <p:ext uri="{BB962C8B-B14F-4D97-AF65-F5344CB8AC3E}">
        <p14:creationId xmlns:p14="http://schemas.microsoft.com/office/powerpoint/2010/main" val="123271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b="1"/>
              <a:t>Title of Meeting, Location, dates</a:t>
            </a:r>
            <a:endParaRPr lang="en-US" b="1" dirty="0"/>
          </a:p>
        </p:txBody>
      </p:sp>
      <p:sp>
        <p:nvSpPr>
          <p:cNvPr id="4" name="Title 3"/>
          <p:cNvSpPr>
            <a:spLocks noGrp="1"/>
          </p:cNvSpPr>
          <p:nvPr>
            <p:ph type="title"/>
          </p:nvPr>
        </p:nvSpPr>
        <p:spPr/>
        <p:txBody>
          <a:bodyPr/>
          <a:lstStyle/>
          <a:p>
            <a:r>
              <a:rPr lang="en-US" dirty="0"/>
              <a:t>Some Logos &amp; Icons (hidden slide)</a:t>
            </a:r>
          </a:p>
        </p:txBody>
      </p:sp>
      <p:sp>
        <p:nvSpPr>
          <p:cNvPr id="3" name="Slide Number Placeholder 2"/>
          <p:cNvSpPr>
            <a:spLocks noGrp="1"/>
          </p:cNvSpPr>
          <p:nvPr>
            <p:ph type="sldNum" sz="quarter" idx="12"/>
          </p:nvPr>
        </p:nvSpPr>
        <p:spPr/>
        <p:txBody>
          <a:bodyPr/>
          <a:lstStyle/>
          <a:p>
            <a:fld id="{051E4EB5-CDFB-4CD6-8699-1F8038A9BF27}" type="slidenum">
              <a:rPr lang="en-US" smtClean="0"/>
              <a:t>48</a:t>
            </a:fld>
            <a:endParaRPr lang="en-US"/>
          </a:p>
        </p:txBody>
      </p:sp>
      <p:sp>
        <p:nvSpPr>
          <p:cNvPr id="12" name="Freeform 5"/>
          <p:cNvSpPr>
            <a:spLocks noEditPoints="1"/>
          </p:cNvSpPr>
          <p:nvPr/>
        </p:nvSpPr>
        <p:spPr bwMode="auto">
          <a:xfrm>
            <a:off x="404370" y="2392705"/>
            <a:ext cx="817417" cy="817417"/>
          </a:xfrm>
          <a:custGeom>
            <a:avLst/>
            <a:gdLst>
              <a:gd name="T0" fmla="*/ 150 w 225"/>
              <a:gd name="T1" fmla="*/ 75 h 225"/>
              <a:gd name="T2" fmla="*/ 75 w 225"/>
              <a:gd name="T3" fmla="*/ 75 h 225"/>
              <a:gd name="T4" fmla="*/ 75 w 225"/>
              <a:gd name="T5" fmla="*/ 150 h 225"/>
              <a:gd name="T6" fmla="*/ 150 w 225"/>
              <a:gd name="T7" fmla="*/ 150 h 225"/>
              <a:gd name="T8" fmla="*/ 150 w 225"/>
              <a:gd name="T9" fmla="*/ 75 h 225"/>
              <a:gd name="T10" fmla="*/ 125 w 225"/>
              <a:gd name="T11" fmla="*/ 125 h 225"/>
              <a:gd name="T12" fmla="*/ 100 w 225"/>
              <a:gd name="T13" fmla="*/ 125 h 225"/>
              <a:gd name="T14" fmla="*/ 100 w 225"/>
              <a:gd name="T15" fmla="*/ 100 h 225"/>
              <a:gd name="T16" fmla="*/ 125 w 225"/>
              <a:gd name="T17" fmla="*/ 100 h 225"/>
              <a:gd name="T18" fmla="*/ 125 w 225"/>
              <a:gd name="T19" fmla="*/ 125 h 225"/>
              <a:gd name="T20" fmla="*/ 225 w 225"/>
              <a:gd name="T21" fmla="*/ 100 h 225"/>
              <a:gd name="T22" fmla="*/ 225 w 225"/>
              <a:gd name="T23" fmla="*/ 75 h 225"/>
              <a:gd name="T24" fmla="*/ 200 w 225"/>
              <a:gd name="T25" fmla="*/ 75 h 225"/>
              <a:gd name="T26" fmla="*/ 200 w 225"/>
              <a:gd name="T27" fmla="*/ 50 h 225"/>
              <a:gd name="T28" fmla="*/ 175 w 225"/>
              <a:gd name="T29" fmla="*/ 25 h 225"/>
              <a:gd name="T30" fmla="*/ 150 w 225"/>
              <a:gd name="T31" fmla="*/ 25 h 225"/>
              <a:gd name="T32" fmla="*/ 150 w 225"/>
              <a:gd name="T33" fmla="*/ 0 h 225"/>
              <a:gd name="T34" fmla="*/ 125 w 225"/>
              <a:gd name="T35" fmla="*/ 0 h 225"/>
              <a:gd name="T36" fmla="*/ 125 w 225"/>
              <a:gd name="T37" fmla="*/ 25 h 225"/>
              <a:gd name="T38" fmla="*/ 100 w 225"/>
              <a:gd name="T39" fmla="*/ 25 h 225"/>
              <a:gd name="T40" fmla="*/ 100 w 225"/>
              <a:gd name="T41" fmla="*/ 0 h 225"/>
              <a:gd name="T42" fmla="*/ 75 w 225"/>
              <a:gd name="T43" fmla="*/ 0 h 225"/>
              <a:gd name="T44" fmla="*/ 75 w 225"/>
              <a:gd name="T45" fmla="*/ 25 h 225"/>
              <a:gd name="T46" fmla="*/ 50 w 225"/>
              <a:gd name="T47" fmla="*/ 25 h 225"/>
              <a:gd name="T48" fmla="*/ 25 w 225"/>
              <a:gd name="T49" fmla="*/ 50 h 225"/>
              <a:gd name="T50" fmla="*/ 25 w 225"/>
              <a:gd name="T51" fmla="*/ 75 h 225"/>
              <a:gd name="T52" fmla="*/ 0 w 225"/>
              <a:gd name="T53" fmla="*/ 75 h 225"/>
              <a:gd name="T54" fmla="*/ 0 w 225"/>
              <a:gd name="T55" fmla="*/ 100 h 225"/>
              <a:gd name="T56" fmla="*/ 25 w 225"/>
              <a:gd name="T57" fmla="*/ 100 h 225"/>
              <a:gd name="T58" fmla="*/ 25 w 225"/>
              <a:gd name="T59" fmla="*/ 125 h 225"/>
              <a:gd name="T60" fmla="*/ 0 w 225"/>
              <a:gd name="T61" fmla="*/ 125 h 225"/>
              <a:gd name="T62" fmla="*/ 0 w 225"/>
              <a:gd name="T63" fmla="*/ 150 h 225"/>
              <a:gd name="T64" fmla="*/ 25 w 225"/>
              <a:gd name="T65" fmla="*/ 150 h 225"/>
              <a:gd name="T66" fmla="*/ 25 w 225"/>
              <a:gd name="T67" fmla="*/ 175 h 225"/>
              <a:gd name="T68" fmla="*/ 50 w 225"/>
              <a:gd name="T69" fmla="*/ 200 h 225"/>
              <a:gd name="T70" fmla="*/ 75 w 225"/>
              <a:gd name="T71" fmla="*/ 200 h 225"/>
              <a:gd name="T72" fmla="*/ 75 w 225"/>
              <a:gd name="T73" fmla="*/ 225 h 225"/>
              <a:gd name="T74" fmla="*/ 100 w 225"/>
              <a:gd name="T75" fmla="*/ 225 h 225"/>
              <a:gd name="T76" fmla="*/ 100 w 225"/>
              <a:gd name="T77" fmla="*/ 200 h 225"/>
              <a:gd name="T78" fmla="*/ 125 w 225"/>
              <a:gd name="T79" fmla="*/ 200 h 225"/>
              <a:gd name="T80" fmla="*/ 125 w 225"/>
              <a:gd name="T81" fmla="*/ 225 h 225"/>
              <a:gd name="T82" fmla="*/ 150 w 225"/>
              <a:gd name="T83" fmla="*/ 225 h 225"/>
              <a:gd name="T84" fmla="*/ 150 w 225"/>
              <a:gd name="T85" fmla="*/ 200 h 225"/>
              <a:gd name="T86" fmla="*/ 175 w 225"/>
              <a:gd name="T87" fmla="*/ 200 h 225"/>
              <a:gd name="T88" fmla="*/ 200 w 225"/>
              <a:gd name="T89" fmla="*/ 175 h 225"/>
              <a:gd name="T90" fmla="*/ 200 w 225"/>
              <a:gd name="T91" fmla="*/ 150 h 225"/>
              <a:gd name="T92" fmla="*/ 225 w 225"/>
              <a:gd name="T93" fmla="*/ 150 h 225"/>
              <a:gd name="T94" fmla="*/ 225 w 225"/>
              <a:gd name="T95" fmla="*/ 125 h 225"/>
              <a:gd name="T96" fmla="*/ 200 w 225"/>
              <a:gd name="T97" fmla="*/ 125 h 225"/>
              <a:gd name="T98" fmla="*/ 200 w 225"/>
              <a:gd name="T99" fmla="*/ 100 h 225"/>
              <a:gd name="T100" fmla="*/ 225 w 225"/>
              <a:gd name="T101" fmla="*/ 100 h 225"/>
              <a:gd name="T102" fmla="*/ 175 w 225"/>
              <a:gd name="T103" fmla="*/ 175 h 225"/>
              <a:gd name="T104" fmla="*/ 50 w 225"/>
              <a:gd name="T105" fmla="*/ 175 h 225"/>
              <a:gd name="T106" fmla="*/ 50 w 225"/>
              <a:gd name="T107" fmla="*/ 50 h 225"/>
              <a:gd name="T108" fmla="*/ 175 w 225"/>
              <a:gd name="T109" fmla="*/ 50 h 225"/>
              <a:gd name="T110" fmla="*/ 175 w 225"/>
              <a:gd name="T111" fmla="*/ 17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225">
                <a:moveTo>
                  <a:pt x="150" y="75"/>
                </a:moveTo>
                <a:lnTo>
                  <a:pt x="75" y="75"/>
                </a:lnTo>
                <a:lnTo>
                  <a:pt x="75" y="150"/>
                </a:lnTo>
                <a:lnTo>
                  <a:pt x="150" y="150"/>
                </a:lnTo>
                <a:lnTo>
                  <a:pt x="150" y="75"/>
                </a:lnTo>
                <a:close/>
                <a:moveTo>
                  <a:pt x="125" y="125"/>
                </a:moveTo>
                <a:lnTo>
                  <a:pt x="100" y="125"/>
                </a:lnTo>
                <a:lnTo>
                  <a:pt x="100" y="100"/>
                </a:lnTo>
                <a:lnTo>
                  <a:pt x="125" y="100"/>
                </a:lnTo>
                <a:lnTo>
                  <a:pt x="125" y="125"/>
                </a:lnTo>
                <a:close/>
                <a:moveTo>
                  <a:pt x="225" y="100"/>
                </a:moveTo>
                <a:lnTo>
                  <a:pt x="225" y="75"/>
                </a:lnTo>
                <a:lnTo>
                  <a:pt x="200" y="75"/>
                </a:lnTo>
                <a:lnTo>
                  <a:pt x="200" y="50"/>
                </a:lnTo>
                <a:cubicBezTo>
                  <a:pt x="200" y="36"/>
                  <a:pt x="188" y="25"/>
                  <a:pt x="175" y="25"/>
                </a:cubicBezTo>
                <a:lnTo>
                  <a:pt x="150" y="25"/>
                </a:lnTo>
                <a:lnTo>
                  <a:pt x="150" y="0"/>
                </a:lnTo>
                <a:lnTo>
                  <a:pt x="125" y="0"/>
                </a:lnTo>
                <a:lnTo>
                  <a:pt x="125" y="25"/>
                </a:lnTo>
                <a:lnTo>
                  <a:pt x="100" y="25"/>
                </a:lnTo>
                <a:lnTo>
                  <a:pt x="100" y="0"/>
                </a:lnTo>
                <a:lnTo>
                  <a:pt x="75" y="0"/>
                </a:lnTo>
                <a:lnTo>
                  <a:pt x="75" y="25"/>
                </a:lnTo>
                <a:lnTo>
                  <a:pt x="50" y="25"/>
                </a:lnTo>
                <a:cubicBezTo>
                  <a:pt x="36" y="25"/>
                  <a:pt x="25" y="36"/>
                  <a:pt x="25" y="50"/>
                </a:cubicBezTo>
                <a:lnTo>
                  <a:pt x="25" y="75"/>
                </a:lnTo>
                <a:lnTo>
                  <a:pt x="0" y="75"/>
                </a:lnTo>
                <a:lnTo>
                  <a:pt x="0" y="100"/>
                </a:lnTo>
                <a:lnTo>
                  <a:pt x="25" y="100"/>
                </a:lnTo>
                <a:lnTo>
                  <a:pt x="25" y="125"/>
                </a:lnTo>
                <a:lnTo>
                  <a:pt x="0" y="125"/>
                </a:lnTo>
                <a:lnTo>
                  <a:pt x="0" y="150"/>
                </a:lnTo>
                <a:lnTo>
                  <a:pt x="25" y="150"/>
                </a:lnTo>
                <a:lnTo>
                  <a:pt x="25" y="175"/>
                </a:lnTo>
                <a:cubicBezTo>
                  <a:pt x="25" y="188"/>
                  <a:pt x="36" y="200"/>
                  <a:pt x="50" y="200"/>
                </a:cubicBezTo>
                <a:lnTo>
                  <a:pt x="75" y="200"/>
                </a:lnTo>
                <a:lnTo>
                  <a:pt x="75" y="225"/>
                </a:lnTo>
                <a:lnTo>
                  <a:pt x="100" y="225"/>
                </a:lnTo>
                <a:lnTo>
                  <a:pt x="100" y="200"/>
                </a:lnTo>
                <a:lnTo>
                  <a:pt x="125" y="200"/>
                </a:lnTo>
                <a:lnTo>
                  <a:pt x="125" y="225"/>
                </a:lnTo>
                <a:lnTo>
                  <a:pt x="150" y="225"/>
                </a:lnTo>
                <a:lnTo>
                  <a:pt x="150" y="200"/>
                </a:lnTo>
                <a:lnTo>
                  <a:pt x="175" y="200"/>
                </a:lnTo>
                <a:cubicBezTo>
                  <a:pt x="188" y="200"/>
                  <a:pt x="200" y="188"/>
                  <a:pt x="200" y="175"/>
                </a:cubicBezTo>
                <a:lnTo>
                  <a:pt x="200" y="150"/>
                </a:lnTo>
                <a:lnTo>
                  <a:pt x="225" y="150"/>
                </a:lnTo>
                <a:lnTo>
                  <a:pt x="225" y="125"/>
                </a:lnTo>
                <a:lnTo>
                  <a:pt x="200" y="125"/>
                </a:lnTo>
                <a:lnTo>
                  <a:pt x="200" y="100"/>
                </a:lnTo>
                <a:lnTo>
                  <a:pt x="225" y="100"/>
                </a:lnTo>
                <a:close/>
                <a:moveTo>
                  <a:pt x="175" y="175"/>
                </a:moveTo>
                <a:lnTo>
                  <a:pt x="50" y="175"/>
                </a:lnTo>
                <a:lnTo>
                  <a:pt x="50" y="50"/>
                </a:lnTo>
                <a:lnTo>
                  <a:pt x="175" y="50"/>
                </a:lnTo>
                <a:lnTo>
                  <a:pt x="175" y="175"/>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1705309" y="2571369"/>
            <a:ext cx="1131888" cy="617538"/>
          </a:xfrm>
          <a:custGeom>
            <a:avLst/>
            <a:gdLst>
              <a:gd name="T0" fmla="*/ 275 w 275"/>
              <a:gd name="T1" fmla="*/ 25 h 150"/>
              <a:gd name="T2" fmla="*/ 250 w 275"/>
              <a:gd name="T3" fmla="*/ 50 h 150"/>
              <a:gd name="T4" fmla="*/ 243 w 275"/>
              <a:gd name="T5" fmla="*/ 49 h 150"/>
              <a:gd name="T6" fmla="*/ 199 w 275"/>
              <a:gd name="T7" fmla="*/ 94 h 150"/>
              <a:gd name="T8" fmla="*/ 200 w 275"/>
              <a:gd name="T9" fmla="*/ 100 h 150"/>
              <a:gd name="T10" fmla="*/ 175 w 275"/>
              <a:gd name="T11" fmla="*/ 125 h 150"/>
              <a:gd name="T12" fmla="*/ 150 w 275"/>
              <a:gd name="T13" fmla="*/ 100 h 150"/>
              <a:gd name="T14" fmla="*/ 150 w 275"/>
              <a:gd name="T15" fmla="*/ 94 h 150"/>
              <a:gd name="T16" fmla="*/ 119 w 275"/>
              <a:gd name="T17" fmla="*/ 62 h 150"/>
              <a:gd name="T18" fmla="*/ 112 w 275"/>
              <a:gd name="T19" fmla="*/ 63 h 150"/>
              <a:gd name="T20" fmla="*/ 106 w 275"/>
              <a:gd name="T21" fmla="*/ 62 h 150"/>
              <a:gd name="T22" fmla="*/ 49 w 275"/>
              <a:gd name="T23" fmla="*/ 119 h 150"/>
              <a:gd name="T24" fmla="*/ 50 w 275"/>
              <a:gd name="T25" fmla="*/ 125 h 150"/>
              <a:gd name="T26" fmla="*/ 25 w 275"/>
              <a:gd name="T27" fmla="*/ 150 h 150"/>
              <a:gd name="T28" fmla="*/ 0 w 275"/>
              <a:gd name="T29" fmla="*/ 125 h 150"/>
              <a:gd name="T30" fmla="*/ 25 w 275"/>
              <a:gd name="T31" fmla="*/ 100 h 150"/>
              <a:gd name="T32" fmla="*/ 31 w 275"/>
              <a:gd name="T33" fmla="*/ 101 h 150"/>
              <a:gd name="T34" fmla="*/ 88 w 275"/>
              <a:gd name="T35" fmla="*/ 44 h 150"/>
              <a:gd name="T36" fmla="*/ 87 w 275"/>
              <a:gd name="T37" fmla="*/ 38 h 150"/>
              <a:gd name="T38" fmla="*/ 112 w 275"/>
              <a:gd name="T39" fmla="*/ 13 h 150"/>
              <a:gd name="T40" fmla="*/ 137 w 275"/>
              <a:gd name="T41" fmla="*/ 38 h 150"/>
              <a:gd name="T42" fmla="*/ 136 w 275"/>
              <a:gd name="T43" fmla="*/ 44 h 150"/>
              <a:gd name="T44" fmla="*/ 168 w 275"/>
              <a:gd name="T45" fmla="*/ 76 h 150"/>
              <a:gd name="T46" fmla="*/ 175 w 275"/>
              <a:gd name="T47" fmla="*/ 75 h 150"/>
              <a:gd name="T48" fmla="*/ 181 w 275"/>
              <a:gd name="T49" fmla="*/ 76 h 150"/>
              <a:gd name="T50" fmla="*/ 225 w 275"/>
              <a:gd name="T51" fmla="*/ 31 h 150"/>
              <a:gd name="T52" fmla="*/ 225 w 275"/>
              <a:gd name="T53" fmla="*/ 25 h 150"/>
              <a:gd name="T54" fmla="*/ 250 w 275"/>
              <a:gd name="T55" fmla="*/ 0 h 150"/>
              <a:gd name="T56" fmla="*/ 275 w 275"/>
              <a:gd name="T57"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150">
                <a:moveTo>
                  <a:pt x="275" y="25"/>
                </a:moveTo>
                <a:cubicBezTo>
                  <a:pt x="275" y="39"/>
                  <a:pt x="263" y="50"/>
                  <a:pt x="250" y="50"/>
                </a:cubicBezTo>
                <a:cubicBezTo>
                  <a:pt x="247" y="50"/>
                  <a:pt x="245" y="50"/>
                  <a:pt x="243" y="49"/>
                </a:cubicBezTo>
                <a:lnTo>
                  <a:pt x="199" y="94"/>
                </a:lnTo>
                <a:cubicBezTo>
                  <a:pt x="199" y="96"/>
                  <a:pt x="200" y="98"/>
                  <a:pt x="200" y="100"/>
                </a:cubicBezTo>
                <a:cubicBezTo>
                  <a:pt x="200" y="114"/>
                  <a:pt x="188" y="125"/>
                  <a:pt x="175" y="125"/>
                </a:cubicBezTo>
                <a:cubicBezTo>
                  <a:pt x="161" y="125"/>
                  <a:pt x="150" y="114"/>
                  <a:pt x="150" y="100"/>
                </a:cubicBezTo>
                <a:cubicBezTo>
                  <a:pt x="150" y="98"/>
                  <a:pt x="150" y="96"/>
                  <a:pt x="150" y="94"/>
                </a:cubicBezTo>
                <a:lnTo>
                  <a:pt x="119" y="62"/>
                </a:lnTo>
                <a:cubicBezTo>
                  <a:pt x="117" y="62"/>
                  <a:pt x="114" y="63"/>
                  <a:pt x="112" y="63"/>
                </a:cubicBezTo>
                <a:cubicBezTo>
                  <a:pt x="110" y="63"/>
                  <a:pt x="108" y="62"/>
                  <a:pt x="106" y="62"/>
                </a:cubicBezTo>
                <a:lnTo>
                  <a:pt x="49" y="119"/>
                </a:lnTo>
                <a:cubicBezTo>
                  <a:pt x="49" y="121"/>
                  <a:pt x="50" y="123"/>
                  <a:pt x="50" y="125"/>
                </a:cubicBezTo>
                <a:cubicBezTo>
                  <a:pt x="50" y="139"/>
                  <a:pt x="38" y="150"/>
                  <a:pt x="25" y="150"/>
                </a:cubicBezTo>
                <a:cubicBezTo>
                  <a:pt x="11" y="150"/>
                  <a:pt x="0" y="139"/>
                  <a:pt x="0" y="125"/>
                </a:cubicBezTo>
                <a:cubicBezTo>
                  <a:pt x="0" y="111"/>
                  <a:pt x="11" y="100"/>
                  <a:pt x="25" y="100"/>
                </a:cubicBezTo>
                <a:cubicBezTo>
                  <a:pt x="27" y="100"/>
                  <a:pt x="29" y="100"/>
                  <a:pt x="31" y="101"/>
                </a:cubicBezTo>
                <a:lnTo>
                  <a:pt x="88" y="44"/>
                </a:lnTo>
                <a:cubicBezTo>
                  <a:pt x="87" y="42"/>
                  <a:pt x="87" y="40"/>
                  <a:pt x="87" y="38"/>
                </a:cubicBezTo>
                <a:cubicBezTo>
                  <a:pt x="87" y="24"/>
                  <a:pt x="98" y="13"/>
                  <a:pt x="112" y="13"/>
                </a:cubicBezTo>
                <a:cubicBezTo>
                  <a:pt x="126" y="13"/>
                  <a:pt x="137" y="24"/>
                  <a:pt x="137" y="38"/>
                </a:cubicBezTo>
                <a:cubicBezTo>
                  <a:pt x="137" y="40"/>
                  <a:pt x="137" y="42"/>
                  <a:pt x="136" y="44"/>
                </a:cubicBezTo>
                <a:lnTo>
                  <a:pt x="168" y="76"/>
                </a:lnTo>
                <a:cubicBezTo>
                  <a:pt x="170" y="75"/>
                  <a:pt x="172" y="75"/>
                  <a:pt x="175" y="75"/>
                </a:cubicBezTo>
                <a:cubicBezTo>
                  <a:pt x="177" y="75"/>
                  <a:pt x="179" y="75"/>
                  <a:pt x="181" y="76"/>
                </a:cubicBezTo>
                <a:lnTo>
                  <a:pt x="225" y="31"/>
                </a:lnTo>
                <a:cubicBezTo>
                  <a:pt x="225" y="29"/>
                  <a:pt x="225" y="27"/>
                  <a:pt x="225" y="25"/>
                </a:cubicBezTo>
                <a:cubicBezTo>
                  <a:pt x="225" y="11"/>
                  <a:pt x="236" y="0"/>
                  <a:pt x="250" y="0"/>
                </a:cubicBezTo>
                <a:cubicBezTo>
                  <a:pt x="263" y="0"/>
                  <a:pt x="275" y="11"/>
                  <a:pt x="275" y="25"/>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noEditPoints="1"/>
          </p:cNvSpPr>
          <p:nvPr/>
        </p:nvSpPr>
        <p:spPr bwMode="auto">
          <a:xfrm>
            <a:off x="5074597" y="2446692"/>
            <a:ext cx="608012" cy="912812"/>
          </a:xfrm>
          <a:custGeom>
            <a:avLst/>
            <a:gdLst>
              <a:gd name="T0" fmla="*/ 200 w 200"/>
              <a:gd name="T1" fmla="*/ 150 h 300"/>
              <a:gd name="T2" fmla="*/ 162 w 200"/>
              <a:gd name="T3" fmla="*/ 72 h 300"/>
              <a:gd name="T4" fmla="*/ 150 w 200"/>
              <a:gd name="T5" fmla="*/ 0 h 300"/>
              <a:gd name="T6" fmla="*/ 50 w 200"/>
              <a:gd name="T7" fmla="*/ 0 h 300"/>
              <a:gd name="T8" fmla="*/ 38 w 200"/>
              <a:gd name="T9" fmla="*/ 72 h 300"/>
              <a:gd name="T10" fmla="*/ 0 w 200"/>
              <a:gd name="T11" fmla="*/ 150 h 300"/>
              <a:gd name="T12" fmla="*/ 38 w 200"/>
              <a:gd name="T13" fmla="*/ 228 h 300"/>
              <a:gd name="T14" fmla="*/ 50 w 200"/>
              <a:gd name="T15" fmla="*/ 300 h 300"/>
              <a:gd name="T16" fmla="*/ 150 w 200"/>
              <a:gd name="T17" fmla="*/ 300 h 300"/>
              <a:gd name="T18" fmla="*/ 162 w 200"/>
              <a:gd name="T19" fmla="*/ 228 h 300"/>
              <a:gd name="T20" fmla="*/ 200 w 200"/>
              <a:gd name="T21" fmla="*/ 150 h 300"/>
              <a:gd name="T22" fmla="*/ 25 w 200"/>
              <a:gd name="T23" fmla="*/ 150 h 300"/>
              <a:gd name="T24" fmla="*/ 100 w 200"/>
              <a:gd name="T25" fmla="*/ 75 h 300"/>
              <a:gd name="T26" fmla="*/ 175 w 200"/>
              <a:gd name="T27" fmla="*/ 150 h 300"/>
              <a:gd name="T28" fmla="*/ 100 w 200"/>
              <a:gd name="T29" fmla="*/ 225 h 300"/>
              <a:gd name="T30" fmla="*/ 25 w 200"/>
              <a:gd name="T31"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300">
                <a:moveTo>
                  <a:pt x="200" y="150"/>
                </a:moveTo>
                <a:cubicBezTo>
                  <a:pt x="200" y="118"/>
                  <a:pt x="185" y="90"/>
                  <a:pt x="162" y="72"/>
                </a:cubicBezTo>
                <a:lnTo>
                  <a:pt x="150" y="0"/>
                </a:lnTo>
                <a:lnTo>
                  <a:pt x="50" y="0"/>
                </a:lnTo>
                <a:lnTo>
                  <a:pt x="38" y="72"/>
                </a:lnTo>
                <a:cubicBezTo>
                  <a:pt x="15" y="90"/>
                  <a:pt x="0" y="118"/>
                  <a:pt x="0" y="150"/>
                </a:cubicBezTo>
                <a:cubicBezTo>
                  <a:pt x="0" y="182"/>
                  <a:pt x="15" y="210"/>
                  <a:pt x="38" y="228"/>
                </a:cubicBezTo>
                <a:lnTo>
                  <a:pt x="50" y="300"/>
                </a:lnTo>
                <a:lnTo>
                  <a:pt x="150" y="300"/>
                </a:lnTo>
                <a:lnTo>
                  <a:pt x="162" y="228"/>
                </a:lnTo>
                <a:cubicBezTo>
                  <a:pt x="185" y="210"/>
                  <a:pt x="200" y="182"/>
                  <a:pt x="200" y="150"/>
                </a:cubicBezTo>
                <a:close/>
                <a:moveTo>
                  <a:pt x="25" y="150"/>
                </a:moveTo>
                <a:cubicBezTo>
                  <a:pt x="25" y="109"/>
                  <a:pt x="59" y="75"/>
                  <a:pt x="100" y="75"/>
                </a:cubicBezTo>
                <a:cubicBezTo>
                  <a:pt x="141" y="75"/>
                  <a:pt x="175" y="109"/>
                  <a:pt x="175" y="150"/>
                </a:cubicBezTo>
                <a:cubicBezTo>
                  <a:pt x="175" y="191"/>
                  <a:pt x="141" y="225"/>
                  <a:pt x="100" y="225"/>
                </a:cubicBezTo>
                <a:cubicBezTo>
                  <a:pt x="59" y="225"/>
                  <a:pt x="25" y="191"/>
                  <a:pt x="25" y="15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3344809" y="2530475"/>
            <a:ext cx="1149350" cy="688975"/>
          </a:xfrm>
          <a:custGeom>
            <a:avLst/>
            <a:gdLst>
              <a:gd name="T0" fmla="*/ 175 w 250"/>
              <a:gd name="T1" fmla="*/ 0 h 150"/>
              <a:gd name="T2" fmla="*/ 204 w 250"/>
              <a:gd name="T3" fmla="*/ 29 h 150"/>
              <a:gd name="T4" fmla="*/ 143 w 250"/>
              <a:gd name="T5" fmla="*/ 90 h 150"/>
              <a:gd name="T6" fmla="*/ 93 w 250"/>
              <a:gd name="T7" fmla="*/ 40 h 150"/>
              <a:gd name="T8" fmla="*/ 0 w 250"/>
              <a:gd name="T9" fmla="*/ 132 h 150"/>
              <a:gd name="T10" fmla="*/ 18 w 250"/>
              <a:gd name="T11" fmla="*/ 150 h 150"/>
              <a:gd name="T12" fmla="*/ 93 w 250"/>
              <a:gd name="T13" fmla="*/ 75 h 150"/>
              <a:gd name="T14" fmla="*/ 143 w 250"/>
              <a:gd name="T15" fmla="*/ 125 h 150"/>
              <a:gd name="T16" fmla="*/ 221 w 250"/>
              <a:gd name="T17" fmla="*/ 46 h 150"/>
              <a:gd name="T18" fmla="*/ 250 w 250"/>
              <a:gd name="T19" fmla="*/ 75 h 150"/>
              <a:gd name="T20" fmla="*/ 250 w 250"/>
              <a:gd name="T21" fmla="*/ 0 h 150"/>
              <a:gd name="T22" fmla="*/ 175 w 250"/>
              <a:gd name="T2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150">
                <a:moveTo>
                  <a:pt x="175" y="0"/>
                </a:moveTo>
                <a:lnTo>
                  <a:pt x="204" y="29"/>
                </a:lnTo>
                <a:lnTo>
                  <a:pt x="143" y="90"/>
                </a:lnTo>
                <a:lnTo>
                  <a:pt x="93" y="40"/>
                </a:lnTo>
                <a:lnTo>
                  <a:pt x="0" y="132"/>
                </a:lnTo>
                <a:lnTo>
                  <a:pt x="18" y="150"/>
                </a:lnTo>
                <a:lnTo>
                  <a:pt x="93" y="75"/>
                </a:lnTo>
                <a:lnTo>
                  <a:pt x="143" y="125"/>
                </a:lnTo>
                <a:lnTo>
                  <a:pt x="221" y="46"/>
                </a:lnTo>
                <a:lnTo>
                  <a:pt x="250" y="75"/>
                </a:lnTo>
                <a:lnTo>
                  <a:pt x="250" y="0"/>
                </a:lnTo>
                <a:lnTo>
                  <a:pt x="175"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6" name="Group 20"/>
          <p:cNvGrpSpPr>
            <a:grpSpLocks noChangeAspect="1"/>
          </p:cNvGrpSpPr>
          <p:nvPr/>
        </p:nvGrpSpPr>
        <p:grpSpPr bwMode="auto">
          <a:xfrm>
            <a:off x="342456" y="3710910"/>
            <a:ext cx="941245" cy="941245"/>
            <a:chOff x="1689" y="969"/>
            <a:chExt cx="2362" cy="2362"/>
          </a:xfrm>
        </p:grpSpPr>
        <p:sp>
          <p:nvSpPr>
            <p:cNvPr id="28" name="Freeform 21"/>
            <p:cNvSpPr>
              <a:spLocks noEditPoints="1"/>
            </p:cNvSpPr>
            <p:nvPr/>
          </p:nvSpPr>
          <p:spPr bwMode="auto">
            <a:xfrm>
              <a:off x="1689" y="969"/>
              <a:ext cx="2362" cy="2362"/>
            </a:xfrm>
            <a:custGeom>
              <a:avLst/>
              <a:gdLst>
                <a:gd name="T0" fmla="*/ 2459 w 4919"/>
                <a:gd name="T1" fmla="*/ 0 h 4918"/>
                <a:gd name="T2" fmla="*/ 0 w 4919"/>
                <a:gd name="T3" fmla="*/ 2459 h 4918"/>
                <a:gd name="T4" fmla="*/ 2459 w 4919"/>
                <a:gd name="T5" fmla="*/ 4918 h 4918"/>
                <a:gd name="T6" fmla="*/ 3916 w 4919"/>
                <a:gd name="T7" fmla="*/ 4440 h 4918"/>
                <a:gd name="T8" fmla="*/ 3857 w 4919"/>
                <a:gd name="T9" fmla="*/ 4411 h 4918"/>
                <a:gd name="T10" fmla="*/ 3455 w 4919"/>
                <a:gd name="T11" fmla="*/ 3961 h 4918"/>
                <a:gd name="T12" fmla="*/ 3238 w 4919"/>
                <a:gd name="T13" fmla="*/ 4295 h 4918"/>
                <a:gd name="T14" fmla="*/ 3059 w 4919"/>
                <a:gd name="T15" fmla="*/ 3390 h 4918"/>
                <a:gd name="T16" fmla="*/ 3980 w 4919"/>
                <a:gd name="T17" fmla="*/ 3676 h 4918"/>
                <a:gd name="T18" fmla="*/ 3584 w 4919"/>
                <a:gd name="T19" fmla="*/ 3846 h 4918"/>
                <a:gd name="T20" fmla="*/ 3986 w 4919"/>
                <a:gd name="T21" fmla="*/ 4296 h 4918"/>
                <a:gd name="T22" fmla="*/ 4006 w 4919"/>
                <a:gd name="T23" fmla="*/ 4370 h 4918"/>
                <a:gd name="T24" fmla="*/ 4919 w 4919"/>
                <a:gd name="T25" fmla="*/ 2459 h 4918"/>
                <a:gd name="T26" fmla="*/ 2459 w 4919"/>
                <a:gd name="T27" fmla="*/ 0 h 4918"/>
                <a:gd name="T28" fmla="*/ 2459 w 4919"/>
                <a:gd name="T29" fmla="*/ 0 h 4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19" h="4918">
                  <a:moveTo>
                    <a:pt x="2459" y="0"/>
                  </a:moveTo>
                  <a:cubicBezTo>
                    <a:pt x="1101" y="0"/>
                    <a:pt x="0" y="1101"/>
                    <a:pt x="0" y="2459"/>
                  </a:cubicBezTo>
                  <a:cubicBezTo>
                    <a:pt x="0" y="3817"/>
                    <a:pt x="1101" y="4918"/>
                    <a:pt x="2459" y="4918"/>
                  </a:cubicBezTo>
                  <a:cubicBezTo>
                    <a:pt x="3004" y="4918"/>
                    <a:pt x="3508" y="4740"/>
                    <a:pt x="3916" y="4440"/>
                  </a:cubicBezTo>
                  <a:cubicBezTo>
                    <a:pt x="3895" y="4439"/>
                    <a:pt x="3874" y="4429"/>
                    <a:pt x="3857" y="4411"/>
                  </a:cubicBezTo>
                  <a:lnTo>
                    <a:pt x="3455" y="3961"/>
                  </a:lnTo>
                  <a:lnTo>
                    <a:pt x="3238" y="4295"/>
                  </a:lnTo>
                  <a:lnTo>
                    <a:pt x="3059" y="3390"/>
                  </a:lnTo>
                  <a:lnTo>
                    <a:pt x="3980" y="3676"/>
                  </a:lnTo>
                  <a:lnTo>
                    <a:pt x="3584" y="3846"/>
                  </a:lnTo>
                  <a:lnTo>
                    <a:pt x="3986" y="4296"/>
                  </a:lnTo>
                  <a:cubicBezTo>
                    <a:pt x="4005" y="4318"/>
                    <a:pt x="4011" y="4345"/>
                    <a:pt x="4006" y="4370"/>
                  </a:cubicBezTo>
                  <a:cubicBezTo>
                    <a:pt x="4563" y="3919"/>
                    <a:pt x="4919" y="3230"/>
                    <a:pt x="4919" y="2459"/>
                  </a:cubicBezTo>
                  <a:cubicBezTo>
                    <a:pt x="4919" y="1101"/>
                    <a:pt x="3817" y="0"/>
                    <a:pt x="2459" y="0"/>
                  </a:cubicBezTo>
                  <a:close/>
                  <a:moveTo>
                    <a:pt x="2459" y="0"/>
                  </a:move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noEditPoints="1"/>
            </p:cNvSpPr>
            <p:nvPr/>
          </p:nvSpPr>
          <p:spPr bwMode="auto">
            <a:xfrm>
              <a:off x="1982" y="1956"/>
              <a:ext cx="582" cy="435"/>
            </a:xfrm>
            <a:custGeom>
              <a:avLst/>
              <a:gdLst>
                <a:gd name="T0" fmla="*/ 308 w 1210"/>
                <a:gd name="T1" fmla="*/ 578 h 904"/>
                <a:gd name="T2" fmla="*/ 330 w 1210"/>
                <a:gd name="T3" fmla="*/ 703 h 904"/>
                <a:gd name="T4" fmla="*/ 333 w 1210"/>
                <a:gd name="T5" fmla="*/ 704 h 904"/>
                <a:gd name="T6" fmla="*/ 360 w 1210"/>
                <a:gd name="T7" fmla="*/ 578 h 904"/>
                <a:gd name="T8" fmla="*/ 543 w 1210"/>
                <a:gd name="T9" fmla="*/ 0 h 904"/>
                <a:gd name="T10" fmla="*/ 668 w 1210"/>
                <a:gd name="T11" fmla="*/ 0 h 904"/>
                <a:gd name="T12" fmla="*/ 850 w 1210"/>
                <a:gd name="T13" fmla="*/ 578 h 904"/>
                <a:gd name="T14" fmla="*/ 879 w 1210"/>
                <a:gd name="T15" fmla="*/ 715 h 904"/>
                <a:gd name="T16" fmla="*/ 882 w 1210"/>
                <a:gd name="T17" fmla="*/ 715 h 904"/>
                <a:gd name="T18" fmla="*/ 910 w 1210"/>
                <a:gd name="T19" fmla="*/ 578 h 904"/>
                <a:gd name="T20" fmla="*/ 1056 w 1210"/>
                <a:gd name="T21" fmla="*/ 0 h 904"/>
                <a:gd name="T22" fmla="*/ 1210 w 1210"/>
                <a:gd name="T23" fmla="*/ 0 h 904"/>
                <a:gd name="T24" fmla="*/ 948 w 1210"/>
                <a:gd name="T25" fmla="*/ 904 h 904"/>
                <a:gd name="T26" fmla="*/ 823 w 1210"/>
                <a:gd name="T27" fmla="*/ 904 h 904"/>
                <a:gd name="T28" fmla="*/ 644 w 1210"/>
                <a:gd name="T29" fmla="*/ 347 h 904"/>
                <a:gd name="T30" fmla="*/ 605 w 1210"/>
                <a:gd name="T31" fmla="*/ 185 h 904"/>
                <a:gd name="T32" fmla="*/ 602 w 1210"/>
                <a:gd name="T33" fmla="*/ 185 h 904"/>
                <a:gd name="T34" fmla="*/ 564 w 1210"/>
                <a:gd name="T35" fmla="*/ 347 h 904"/>
                <a:gd name="T36" fmla="*/ 389 w 1210"/>
                <a:gd name="T37" fmla="*/ 904 h 904"/>
                <a:gd name="T38" fmla="*/ 263 w 1210"/>
                <a:gd name="T39" fmla="*/ 904 h 904"/>
                <a:gd name="T40" fmla="*/ 0 w 1210"/>
                <a:gd name="T41" fmla="*/ 0 h 904"/>
                <a:gd name="T42" fmla="*/ 155 w 1210"/>
                <a:gd name="T43" fmla="*/ 0 h 904"/>
                <a:gd name="T44" fmla="*/ 308 w 1210"/>
                <a:gd name="T45" fmla="*/ 578 h 904"/>
                <a:gd name="T46" fmla="*/ 308 w 1210"/>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0" h="904">
                  <a:moveTo>
                    <a:pt x="308" y="578"/>
                  </a:moveTo>
                  <a:lnTo>
                    <a:pt x="330" y="703"/>
                  </a:lnTo>
                  <a:lnTo>
                    <a:pt x="333" y="704"/>
                  </a:lnTo>
                  <a:lnTo>
                    <a:pt x="360" y="578"/>
                  </a:lnTo>
                  <a:lnTo>
                    <a:pt x="543" y="0"/>
                  </a:lnTo>
                  <a:lnTo>
                    <a:pt x="668" y="0"/>
                  </a:lnTo>
                  <a:lnTo>
                    <a:pt x="850" y="578"/>
                  </a:lnTo>
                  <a:lnTo>
                    <a:pt x="879" y="715"/>
                  </a:lnTo>
                  <a:lnTo>
                    <a:pt x="882" y="715"/>
                  </a:lnTo>
                  <a:lnTo>
                    <a:pt x="910" y="578"/>
                  </a:lnTo>
                  <a:lnTo>
                    <a:pt x="1056" y="0"/>
                  </a:lnTo>
                  <a:lnTo>
                    <a:pt x="1210" y="0"/>
                  </a:lnTo>
                  <a:lnTo>
                    <a:pt x="948" y="904"/>
                  </a:lnTo>
                  <a:lnTo>
                    <a:pt x="823" y="904"/>
                  </a:lnTo>
                  <a:lnTo>
                    <a:pt x="644" y="347"/>
                  </a:lnTo>
                  <a:lnTo>
                    <a:pt x="605" y="185"/>
                  </a:lnTo>
                  <a:lnTo>
                    <a:pt x="602" y="185"/>
                  </a:lnTo>
                  <a:lnTo>
                    <a:pt x="564" y="347"/>
                  </a:lnTo>
                  <a:lnTo>
                    <a:pt x="389" y="904"/>
                  </a:lnTo>
                  <a:lnTo>
                    <a:pt x="263" y="904"/>
                  </a:lnTo>
                  <a:lnTo>
                    <a:pt x="0" y="0"/>
                  </a:lnTo>
                  <a:lnTo>
                    <a:pt x="155" y="0"/>
                  </a:lnTo>
                  <a:lnTo>
                    <a:pt x="308" y="578"/>
                  </a:lnTo>
                  <a:close/>
                  <a:moveTo>
                    <a:pt x="308"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noEditPoints="1"/>
            </p:cNvSpPr>
            <p:nvPr/>
          </p:nvSpPr>
          <p:spPr bwMode="auto">
            <a:xfrm>
              <a:off x="2605" y="1956"/>
              <a:ext cx="580" cy="435"/>
            </a:xfrm>
            <a:custGeom>
              <a:avLst/>
              <a:gdLst>
                <a:gd name="T0" fmla="*/ 306 w 1208"/>
                <a:gd name="T1" fmla="*/ 578 h 904"/>
                <a:gd name="T2" fmla="*/ 328 w 1208"/>
                <a:gd name="T3" fmla="*/ 703 h 904"/>
                <a:gd name="T4" fmla="*/ 331 w 1208"/>
                <a:gd name="T5" fmla="*/ 704 h 904"/>
                <a:gd name="T6" fmla="*/ 358 w 1208"/>
                <a:gd name="T7" fmla="*/ 578 h 904"/>
                <a:gd name="T8" fmla="*/ 541 w 1208"/>
                <a:gd name="T9" fmla="*/ 0 h 904"/>
                <a:gd name="T10" fmla="*/ 666 w 1208"/>
                <a:gd name="T11" fmla="*/ 0 h 904"/>
                <a:gd name="T12" fmla="*/ 848 w 1208"/>
                <a:gd name="T13" fmla="*/ 578 h 904"/>
                <a:gd name="T14" fmla="*/ 877 w 1208"/>
                <a:gd name="T15" fmla="*/ 715 h 904"/>
                <a:gd name="T16" fmla="*/ 879 w 1208"/>
                <a:gd name="T17" fmla="*/ 715 h 904"/>
                <a:gd name="T18" fmla="*/ 908 w 1208"/>
                <a:gd name="T19" fmla="*/ 578 h 904"/>
                <a:gd name="T20" fmla="*/ 1054 w 1208"/>
                <a:gd name="T21" fmla="*/ 0 h 904"/>
                <a:gd name="T22" fmla="*/ 1208 w 1208"/>
                <a:gd name="T23" fmla="*/ 0 h 904"/>
                <a:gd name="T24" fmla="*/ 946 w 1208"/>
                <a:gd name="T25" fmla="*/ 904 h 904"/>
                <a:gd name="T26" fmla="*/ 821 w 1208"/>
                <a:gd name="T27" fmla="*/ 904 h 904"/>
                <a:gd name="T28" fmla="*/ 642 w 1208"/>
                <a:gd name="T29" fmla="*/ 347 h 904"/>
                <a:gd name="T30" fmla="*/ 603 w 1208"/>
                <a:gd name="T31" fmla="*/ 185 h 904"/>
                <a:gd name="T32" fmla="*/ 601 w 1208"/>
                <a:gd name="T33" fmla="*/ 185 h 904"/>
                <a:gd name="T34" fmla="*/ 563 w 1208"/>
                <a:gd name="T35" fmla="*/ 347 h 904"/>
                <a:gd name="T36" fmla="*/ 388 w 1208"/>
                <a:gd name="T37" fmla="*/ 904 h 904"/>
                <a:gd name="T38" fmla="*/ 262 w 1208"/>
                <a:gd name="T39" fmla="*/ 904 h 904"/>
                <a:gd name="T40" fmla="*/ 0 w 1208"/>
                <a:gd name="T41" fmla="*/ 0 h 904"/>
                <a:gd name="T42" fmla="*/ 155 w 1208"/>
                <a:gd name="T43" fmla="*/ 0 h 904"/>
                <a:gd name="T44" fmla="*/ 306 w 1208"/>
                <a:gd name="T45" fmla="*/ 578 h 904"/>
                <a:gd name="T46" fmla="*/ 306 w 1208"/>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8" h="904">
                  <a:moveTo>
                    <a:pt x="306" y="578"/>
                  </a:moveTo>
                  <a:lnTo>
                    <a:pt x="328" y="703"/>
                  </a:lnTo>
                  <a:lnTo>
                    <a:pt x="331" y="704"/>
                  </a:lnTo>
                  <a:lnTo>
                    <a:pt x="358" y="578"/>
                  </a:lnTo>
                  <a:lnTo>
                    <a:pt x="541" y="0"/>
                  </a:lnTo>
                  <a:lnTo>
                    <a:pt x="666" y="0"/>
                  </a:lnTo>
                  <a:lnTo>
                    <a:pt x="848" y="578"/>
                  </a:lnTo>
                  <a:lnTo>
                    <a:pt x="877" y="715"/>
                  </a:lnTo>
                  <a:lnTo>
                    <a:pt x="879" y="715"/>
                  </a:lnTo>
                  <a:lnTo>
                    <a:pt x="908" y="578"/>
                  </a:lnTo>
                  <a:lnTo>
                    <a:pt x="1054" y="0"/>
                  </a:lnTo>
                  <a:lnTo>
                    <a:pt x="1208" y="0"/>
                  </a:lnTo>
                  <a:lnTo>
                    <a:pt x="946" y="904"/>
                  </a:lnTo>
                  <a:lnTo>
                    <a:pt x="821" y="904"/>
                  </a:lnTo>
                  <a:lnTo>
                    <a:pt x="642" y="347"/>
                  </a:lnTo>
                  <a:lnTo>
                    <a:pt x="603" y="185"/>
                  </a:lnTo>
                  <a:lnTo>
                    <a:pt x="601" y="185"/>
                  </a:lnTo>
                  <a:lnTo>
                    <a:pt x="563" y="347"/>
                  </a:lnTo>
                  <a:lnTo>
                    <a:pt x="388" y="904"/>
                  </a:lnTo>
                  <a:lnTo>
                    <a:pt x="262" y="904"/>
                  </a:lnTo>
                  <a:lnTo>
                    <a:pt x="0" y="0"/>
                  </a:lnTo>
                  <a:lnTo>
                    <a:pt x="155" y="0"/>
                  </a:lnTo>
                  <a:lnTo>
                    <a:pt x="306" y="578"/>
                  </a:lnTo>
                  <a:close/>
                  <a:moveTo>
                    <a:pt x="306"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noEditPoints="1"/>
            </p:cNvSpPr>
            <p:nvPr/>
          </p:nvSpPr>
          <p:spPr bwMode="auto">
            <a:xfrm>
              <a:off x="3226" y="1956"/>
              <a:ext cx="581" cy="435"/>
            </a:xfrm>
            <a:custGeom>
              <a:avLst/>
              <a:gdLst>
                <a:gd name="T0" fmla="*/ 308 w 1210"/>
                <a:gd name="T1" fmla="*/ 578 h 904"/>
                <a:gd name="T2" fmla="*/ 330 w 1210"/>
                <a:gd name="T3" fmla="*/ 703 h 904"/>
                <a:gd name="T4" fmla="*/ 333 w 1210"/>
                <a:gd name="T5" fmla="*/ 704 h 904"/>
                <a:gd name="T6" fmla="*/ 360 w 1210"/>
                <a:gd name="T7" fmla="*/ 578 h 904"/>
                <a:gd name="T8" fmla="*/ 543 w 1210"/>
                <a:gd name="T9" fmla="*/ 0 h 904"/>
                <a:gd name="T10" fmla="*/ 668 w 1210"/>
                <a:gd name="T11" fmla="*/ 0 h 904"/>
                <a:gd name="T12" fmla="*/ 850 w 1210"/>
                <a:gd name="T13" fmla="*/ 578 h 904"/>
                <a:gd name="T14" fmla="*/ 879 w 1210"/>
                <a:gd name="T15" fmla="*/ 715 h 904"/>
                <a:gd name="T16" fmla="*/ 881 w 1210"/>
                <a:gd name="T17" fmla="*/ 715 h 904"/>
                <a:gd name="T18" fmla="*/ 910 w 1210"/>
                <a:gd name="T19" fmla="*/ 578 h 904"/>
                <a:gd name="T20" fmla="*/ 1056 w 1210"/>
                <a:gd name="T21" fmla="*/ 0 h 904"/>
                <a:gd name="T22" fmla="*/ 1210 w 1210"/>
                <a:gd name="T23" fmla="*/ 0 h 904"/>
                <a:gd name="T24" fmla="*/ 948 w 1210"/>
                <a:gd name="T25" fmla="*/ 904 h 904"/>
                <a:gd name="T26" fmla="*/ 823 w 1210"/>
                <a:gd name="T27" fmla="*/ 904 h 904"/>
                <a:gd name="T28" fmla="*/ 644 w 1210"/>
                <a:gd name="T29" fmla="*/ 347 h 904"/>
                <a:gd name="T30" fmla="*/ 605 w 1210"/>
                <a:gd name="T31" fmla="*/ 185 h 904"/>
                <a:gd name="T32" fmla="*/ 603 w 1210"/>
                <a:gd name="T33" fmla="*/ 185 h 904"/>
                <a:gd name="T34" fmla="*/ 565 w 1210"/>
                <a:gd name="T35" fmla="*/ 347 h 904"/>
                <a:gd name="T36" fmla="*/ 390 w 1210"/>
                <a:gd name="T37" fmla="*/ 904 h 904"/>
                <a:gd name="T38" fmla="*/ 263 w 1210"/>
                <a:gd name="T39" fmla="*/ 904 h 904"/>
                <a:gd name="T40" fmla="*/ 0 w 1210"/>
                <a:gd name="T41" fmla="*/ 0 h 904"/>
                <a:gd name="T42" fmla="*/ 155 w 1210"/>
                <a:gd name="T43" fmla="*/ 0 h 904"/>
                <a:gd name="T44" fmla="*/ 308 w 1210"/>
                <a:gd name="T45" fmla="*/ 578 h 904"/>
                <a:gd name="T46" fmla="*/ 308 w 1210"/>
                <a:gd name="T47" fmla="*/ 57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0" h="904">
                  <a:moveTo>
                    <a:pt x="308" y="578"/>
                  </a:moveTo>
                  <a:lnTo>
                    <a:pt x="330" y="703"/>
                  </a:lnTo>
                  <a:lnTo>
                    <a:pt x="333" y="704"/>
                  </a:lnTo>
                  <a:lnTo>
                    <a:pt x="360" y="578"/>
                  </a:lnTo>
                  <a:lnTo>
                    <a:pt x="543" y="0"/>
                  </a:lnTo>
                  <a:lnTo>
                    <a:pt x="668" y="0"/>
                  </a:lnTo>
                  <a:lnTo>
                    <a:pt x="850" y="578"/>
                  </a:lnTo>
                  <a:lnTo>
                    <a:pt x="879" y="715"/>
                  </a:lnTo>
                  <a:lnTo>
                    <a:pt x="881" y="715"/>
                  </a:lnTo>
                  <a:lnTo>
                    <a:pt x="910" y="578"/>
                  </a:lnTo>
                  <a:lnTo>
                    <a:pt x="1056" y="0"/>
                  </a:lnTo>
                  <a:lnTo>
                    <a:pt x="1210" y="0"/>
                  </a:lnTo>
                  <a:lnTo>
                    <a:pt x="948" y="904"/>
                  </a:lnTo>
                  <a:lnTo>
                    <a:pt x="823" y="904"/>
                  </a:lnTo>
                  <a:lnTo>
                    <a:pt x="644" y="347"/>
                  </a:lnTo>
                  <a:lnTo>
                    <a:pt x="605" y="185"/>
                  </a:lnTo>
                  <a:lnTo>
                    <a:pt x="603" y="185"/>
                  </a:lnTo>
                  <a:lnTo>
                    <a:pt x="565" y="347"/>
                  </a:lnTo>
                  <a:lnTo>
                    <a:pt x="390" y="904"/>
                  </a:lnTo>
                  <a:lnTo>
                    <a:pt x="263" y="904"/>
                  </a:lnTo>
                  <a:lnTo>
                    <a:pt x="0" y="0"/>
                  </a:lnTo>
                  <a:lnTo>
                    <a:pt x="155" y="0"/>
                  </a:lnTo>
                  <a:lnTo>
                    <a:pt x="308" y="578"/>
                  </a:lnTo>
                  <a:close/>
                  <a:moveTo>
                    <a:pt x="308" y="578"/>
                  </a:move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 name="Group 108"/>
          <p:cNvGrpSpPr/>
          <p:nvPr/>
        </p:nvGrpSpPr>
        <p:grpSpPr>
          <a:xfrm>
            <a:off x="392101" y="1247248"/>
            <a:ext cx="6857679" cy="757816"/>
            <a:chOff x="876332" y="1284380"/>
            <a:chExt cx="6857679" cy="75781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32" y="1394196"/>
              <a:ext cx="2084317" cy="64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1774" y="1394196"/>
              <a:ext cx="2084319" cy="648000"/>
            </a:xfrm>
            <a:prstGeom prst="rect">
              <a:avLst/>
            </a:prstGeom>
          </p:spPr>
        </p:pic>
        <p:grpSp>
          <p:nvGrpSpPr>
            <p:cNvPr id="36" name="Group 27"/>
            <p:cNvGrpSpPr>
              <a:grpSpLocks noChangeAspect="1"/>
            </p:cNvGrpSpPr>
            <p:nvPr/>
          </p:nvGrpSpPr>
          <p:grpSpPr bwMode="auto">
            <a:xfrm>
              <a:off x="5507218" y="1284380"/>
              <a:ext cx="2226793" cy="757816"/>
              <a:chOff x="3121" y="701"/>
              <a:chExt cx="1766" cy="601"/>
            </a:xfrm>
          </p:grpSpPr>
          <p:sp>
            <p:nvSpPr>
              <p:cNvPr id="38" name="Freeform 28"/>
              <p:cNvSpPr>
                <a:spLocks noEditPoints="1"/>
              </p:cNvSpPr>
              <p:nvPr/>
            </p:nvSpPr>
            <p:spPr bwMode="auto">
              <a:xfrm>
                <a:off x="3918" y="1130"/>
                <a:ext cx="99" cy="115"/>
              </a:xfrm>
              <a:custGeom>
                <a:avLst/>
                <a:gdLst>
                  <a:gd name="T0" fmla="*/ 29 w 208"/>
                  <a:gd name="T1" fmla="*/ 35 h 239"/>
                  <a:gd name="T2" fmla="*/ 0 w 208"/>
                  <a:gd name="T3" fmla="*/ 120 h 239"/>
                  <a:gd name="T4" fmla="*/ 29 w 208"/>
                  <a:gd name="T5" fmla="*/ 207 h 239"/>
                  <a:gd name="T6" fmla="*/ 106 w 208"/>
                  <a:gd name="T7" fmla="*/ 239 h 239"/>
                  <a:gd name="T8" fmla="*/ 181 w 208"/>
                  <a:gd name="T9" fmla="*/ 204 h 239"/>
                  <a:gd name="T10" fmla="*/ 208 w 208"/>
                  <a:gd name="T11" fmla="*/ 119 h 239"/>
                  <a:gd name="T12" fmla="*/ 180 w 208"/>
                  <a:gd name="T13" fmla="*/ 34 h 239"/>
                  <a:gd name="T14" fmla="*/ 103 w 208"/>
                  <a:gd name="T15" fmla="*/ 2 h 239"/>
                  <a:gd name="T16" fmla="*/ 29 w 208"/>
                  <a:gd name="T17" fmla="*/ 35 h 239"/>
                  <a:gd name="T18" fmla="*/ 66 w 208"/>
                  <a:gd name="T19" fmla="*/ 192 h 239"/>
                  <a:gd name="T20" fmla="*/ 49 w 208"/>
                  <a:gd name="T21" fmla="*/ 122 h 239"/>
                  <a:gd name="T22" fmla="*/ 61 w 208"/>
                  <a:gd name="T23" fmla="*/ 52 h 239"/>
                  <a:gd name="T24" fmla="*/ 101 w 208"/>
                  <a:gd name="T25" fmla="*/ 19 h 239"/>
                  <a:gd name="T26" fmla="*/ 143 w 208"/>
                  <a:gd name="T27" fmla="*/ 45 h 239"/>
                  <a:gd name="T28" fmla="*/ 162 w 208"/>
                  <a:gd name="T29" fmla="*/ 115 h 239"/>
                  <a:gd name="T30" fmla="*/ 162 w 208"/>
                  <a:gd name="T31" fmla="*/ 115 h 239"/>
                  <a:gd name="T32" fmla="*/ 150 w 208"/>
                  <a:gd name="T33" fmla="*/ 185 h 239"/>
                  <a:gd name="T34" fmla="*/ 110 w 208"/>
                  <a:gd name="T35" fmla="*/ 218 h 239"/>
                  <a:gd name="T36" fmla="*/ 66 w 208"/>
                  <a:gd name="T37" fmla="*/ 192 h 239"/>
                  <a:gd name="T38" fmla="*/ 164 w 208"/>
                  <a:gd name="T39" fmla="*/ 117 h 239"/>
                  <a:gd name="T40" fmla="*/ 164 w 208"/>
                  <a:gd name="T41" fmla="*/ 11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239">
                    <a:moveTo>
                      <a:pt x="29" y="35"/>
                    </a:moveTo>
                    <a:cubicBezTo>
                      <a:pt x="10" y="58"/>
                      <a:pt x="0" y="86"/>
                      <a:pt x="0" y="120"/>
                    </a:cubicBezTo>
                    <a:cubicBezTo>
                      <a:pt x="0" y="155"/>
                      <a:pt x="10" y="184"/>
                      <a:pt x="29" y="207"/>
                    </a:cubicBezTo>
                    <a:cubicBezTo>
                      <a:pt x="47" y="228"/>
                      <a:pt x="74" y="239"/>
                      <a:pt x="106" y="239"/>
                    </a:cubicBezTo>
                    <a:cubicBezTo>
                      <a:pt x="137" y="239"/>
                      <a:pt x="162" y="227"/>
                      <a:pt x="181" y="204"/>
                    </a:cubicBezTo>
                    <a:cubicBezTo>
                      <a:pt x="200" y="182"/>
                      <a:pt x="208" y="153"/>
                      <a:pt x="208" y="119"/>
                    </a:cubicBezTo>
                    <a:cubicBezTo>
                      <a:pt x="208" y="84"/>
                      <a:pt x="198" y="55"/>
                      <a:pt x="180" y="34"/>
                    </a:cubicBezTo>
                    <a:cubicBezTo>
                      <a:pt x="161" y="13"/>
                      <a:pt x="135" y="2"/>
                      <a:pt x="103" y="2"/>
                    </a:cubicBezTo>
                    <a:cubicBezTo>
                      <a:pt x="72" y="0"/>
                      <a:pt x="47" y="11"/>
                      <a:pt x="29" y="35"/>
                    </a:cubicBezTo>
                    <a:close/>
                    <a:moveTo>
                      <a:pt x="66" y="192"/>
                    </a:moveTo>
                    <a:cubicBezTo>
                      <a:pt x="55" y="174"/>
                      <a:pt x="49" y="150"/>
                      <a:pt x="49" y="122"/>
                    </a:cubicBezTo>
                    <a:cubicBezTo>
                      <a:pt x="47" y="94"/>
                      <a:pt x="52" y="72"/>
                      <a:pt x="61" y="52"/>
                    </a:cubicBezTo>
                    <a:cubicBezTo>
                      <a:pt x="71" y="30"/>
                      <a:pt x="85" y="19"/>
                      <a:pt x="101" y="19"/>
                    </a:cubicBezTo>
                    <a:cubicBezTo>
                      <a:pt x="118" y="19"/>
                      <a:pt x="132" y="28"/>
                      <a:pt x="143" y="45"/>
                    </a:cubicBezTo>
                    <a:cubicBezTo>
                      <a:pt x="155" y="64"/>
                      <a:pt x="161" y="88"/>
                      <a:pt x="162" y="115"/>
                    </a:cubicBezTo>
                    <a:lnTo>
                      <a:pt x="162" y="115"/>
                    </a:lnTo>
                    <a:cubicBezTo>
                      <a:pt x="163" y="142"/>
                      <a:pt x="158" y="165"/>
                      <a:pt x="150" y="185"/>
                    </a:cubicBezTo>
                    <a:cubicBezTo>
                      <a:pt x="140" y="207"/>
                      <a:pt x="126" y="218"/>
                      <a:pt x="110" y="218"/>
                    </a:cubicBezTo>
                    <a:cubicBezTo>
                      <a:pt x="91" y="220"/>
                      <a:pt x="77" y="212"/>
                      <a:pt x="66" y="192"/>
                    </a:cubicBezTo>
                    <a:close/>
                    <a:moveTo>
                      <a:pt x="164" y="117"/>
                    </a:moveTo>
                    <a:lnTo>
                      <a:pt x="164" y="117"/>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9"/>
              <p:cNvSpPr>
                <a:spLocks/>
              </p:cNvSpPr>
              <p:nvPr/>
            </p:nvSpPr>
            <p:spPr bwMode="auto">
              <a:xfrm>
                <a:off x="4033" y="1074"/>
                <a:ext cx="80" cy="167"/>
              </a:xfrm>
              <a:custGeom>
                <a:avLst/>
                <a:gdLst>
                  <a:gd name="T0" fmla="*/ 51 w 167"/>
                  <a:gd name="T1" fmla="*/ 31 h 348"/>
                  <a:gd name="T2" fmla="*/ 35 w 167"/>
                  <a:gd name="T3" fmla="*/ 110 h 348"/>
                  <a:gd name="T4" fmla="*/ 35 w 167"/>
                  <a:gd name="T5" fmla="*/ 125 h 348"/>
                  <a:gd name="T6" fmla="*/ 6 w 167"/>
                  <a:gd name="T7" fmla="*/ 125 h 348"/>
                  <a:gd name="T8" fmla="*/ 1 w 167"/>
                  <a:gd name="T9" fmla="*/ 134 h 348"/>
                  <a:gd name="T10" fmla="*/ 1 w 167"/>
                  <a:gd name="T11" fmla="*/ 141 h 348"/>
                  <a:gd name="T12" fmla="*/ 1 w 167"/>
                  <a:gd name="T13" fmla="*/ 142 h 348"/>
                  <a:gd name="T14" fmla="*/ 2 w 167"/>
                  <a:gd name="T15" fmla="*/ 142 h 348"/>
                  <a:gd name="T16" fmla="*/ 35 w 167"/>
                  <a:gd name="T17" fmla="*/ 142 h 348"/>
                  <a:gd name="T18" fmla="*/ 35 w 167"/>
                  <a:gd name="T19" fmla="*/ 298 h 348"/>
                  <a:gd name="T20" fmla="*/ 27 w 167"/>
                  <a:gd name="T21" fmla="*/ 331 h 348"/>
                  <a:gd name="T22" fmla="*/ 6 w 167"/>
                  <a:gd name="T23" fmla="*/ 335 h 348"/>
                  <a:gd name="T24" fmla="*/ 5 w 167"/>
                  <a:gd name="T25" fmla="*/ 335 h 348"/>
                  <a:gd name="T26" fmla="*/ 0 w 167"/>
                  <a:gd name="T27" fmla="*/ 348 h 348"/>
                  <a:gd name="T28" fmla="*/ 2 w 167"/>
                  <a:gd name="T29" fmla="*/ 348 h 348"/>
                  <a:gd name="T30" fmla="*/ 58 w 167"/>
                  <a:gd name="T31" fmla="*/ 347 h 348"/>
                  <a:gd name="T32" fmla="*/ 120 w 167"/>
                  <a:gd name="T33" fmla="*/ 348 h 348"/>
                  <a:gd name="T34" fmla="*/ 121 w 167"/>
                  <a:gd name="T35" fmla="*/ 348 h 348"/>
                  <a:gd name="T36" fmla="*/ 126 w 167"/>
                  <a:gd name="T37" fmla="*/ 335 h 348"/>
                  <a:gd name="T38" fmla="*/ 123 w 167"/>
                  <a:gd name="T39" fmla="*/ 335 h 348"/>
                  <a:gd name="T40" fmla="*/ 90 w 167"/>
                  <a:gd name="T41" fmla="*/ 331 h 348"/>
                  <a:gd name="T42" fmla="*/ 80 w 167"/>
                  <a:gd name="T43" fmla="*/ 298 h 348"/>
                  <a:gd name="T44" fmla="*/ 80 w 167"/>
                  <a:gd name="T45" fmla="*/ 142 h 348"/>
                  <a:gd name="T46" fmla="*/ 126 w 167"/>
                  <a:gd name="T47" fmla="*/ 142 h 348"/>
                  <a:gd name="T48" fmla="*/ 131 w 167"/>
                  <a:gd name="T49" fmla="*/ 136 h 348"/>
                  <a:gd name="T50" fmla="*/ 133 w 167"/>
                  <a:gd name="T51" fmla="*/ 127 h 348"/>
                  <a:gd name="T52" fmla="*/ 131 w 167"/>
                  <a:gd name="T53" fmla="*/ 125 h 348"/>
                  <a:gd name="T54" fmla="*/ 80 w 167"/>
                  <a:gd name="T55" fmla="*/ 125 h 348"/>
                  <a:gd name="T56" fmla="*/ 80 w 167"/>
                  <a:gd name="T57" fmla="*/ 98 h 348"/>
                  <a:gd name="T58" fmla="*/ 80 w 167"/>
                  <a:gd name="T59" fmla="*/ 73 h 348"/>
                  <a:gd name="T60" fmla="*/ 84 w 167"/>
                  <a:gd name="T61" fmla="*/ 35 h 348"/>
                  <a:gd name="T62" fmla="*/ 101 w 167"/>
                  <a:gd name="T63" fmla="*/ 19 h 348"/>
                  <a:gd name="T64" fmla="*/ 110 w 167"/>
                  <a:gd name="T65" fmla="*/ 17 h 348"/>
                  <a:gd name="T66" fmla="*/ 142 w 167"/>
                  <a:gd name="T67" fmla="*/ 67 h 348"/>
                  <a:gd name="T68" fmla="*/ 142 w 167"/>
                  <a:gd name="T69" fmla="*/ 69 h 348"/>
                  <a:gd name="T70" fmla="*/ 143 w 167"/>
                  <a:gd name="T71" fmla="*/ 69 h 348"/>
                  <a:gd name="T72" fmla="*/ 155 w 167"/>
                  <a:gd name="T73" fmla="*/ 66 h 348"/>
                  <a:gd name="T74" fmla="*/ 156 w 167"/>
                  <a:gd name="T75" fmla="*/ 66 h 348"/>
                  <a:gd name="T76" fmla="*/ 167 w 167"/>
                  <a:gd name="T77" fmla="*/ 20 h 348"/>
                  <a:gd name="T78" fmla="*/ 166 w 167"/>
                  <a:gd name="T79" fmla="*/ 19 h 348"/>
                  <a:gd name="T80" fmla="*/ 114 w 167"/>
                  <a:gd name="T81" fmla="*/ 0 h 348"/>
                  <a:gd name="T82" fmla="*/ 51 w 167"/>
                  <a:gd name="T83" fmla="*/ 3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7" h="348">
                    <a:moveTo>
                      <a:pt x="51" y="31"/>
                    </a:moveTo>
                    <a:cubicBezTo>
                      <a:pt x="40" y="49"/>
                      <a:pt x="35" y="75"/>
                      <a:pt x="35" y="110"/>
                    </a:cubicBezTo>
                    <a:lnTo>
                      <a:pt x="35" y="125"/>
                    </a:lnTo>
                    <a:lnTo>
                      <a:pt x="6" y="125"/>
                    </a:lnTo>
                    <a:cubicBezTo>
                      <a:pt x="3" y="125"/>
                      <a:pt x="2" y="127"/>
                      <a:pt x="1" y="134"/>
                    </a:cubicBezTo>
                    <a:lnTo>
                      <a:pt x="1" y="141"/>
                    </a:lnTo>
                    <a:lnTo>
                      <a:pt x="1" y="142"/>
                    </a:lnTo>
                    <a:lnTo>
                      <a:pt x="2" y="142"/>
                    </a:lnTo>
                    <a:lnTo>
                      <a:pt x="35" y="142"/>
                    </a:lnTo>
                    <a:lnTo>
                      <a:pt x="35" y="298"/>
                    </a:lnTo>
                    <a:cubicBezTo>
                      <a:pt x="35" y="316"/>
                      <a:pt x="32" y="327"/>
                      <a:pt x="27" y="331"/>
                    </a:cubicBezTo>
                    <a:cubicBezTo>
                      <a:pt x="23" y="333"/>
                      <a:pt x="17" y="335"/>
                      <a:pt x="6" y="335"/>
                    </a:cubicBezTo>
                    <a:lnTo>
                      <a:pt x="5" y="335"/>
                    </a:lnTo>
                    <a:lnTo>
                      <a:pt x="0" y="348"/>
                    </a:lnTo>
                    <a:lnTo>
                      <a:pt x="2" y="348"/>
                    </a:lnTo>
                    <a:cubicBezTo>
                      <a:pt x="27" y="347"/>
                      <a:pt x="46" y="347"/>
                      <a:pt x="58" y="347"/>
                    </a:cubicBezTo>
                    <a:cubicBezTo>
                      <a:pt x="71" y="347"/>
                      <a:pt x="91" y="347"/>
                      <a:pt x="120" y="348"/>
                    </a:cubicBezTo>
                    <a:lnTo>
                      <a:pt x="121" y="348"/>
                    </a:lnTo>
                    <a:lnTo>
                      <a:pt x="126" y="335"/>
                    </a:lnTo>
                    <a:lnTo>
                      <a:pt x="123" y="335"/>
                    </a:lnTo>
                    <a:cubicBezTo>
                      <a:pt x="100" y="335"/>
                      <a:pt x="92" y="332"/>
                      <a:pt x="90" y="331"/>
                    </a:cubicBezTo>
                    <a:cubicBezTo>
                      <a:pt x="84" y="326"/>
                      <a:pt x="80" y="315"/>
                      <a:pt x="80" y="298"/>
                    </a:cubicBezTo>
                    <a:lnTo>
                      <a:pt x="80" y="142"/>
                    </a:lnTo>
                    <a:lnTo>
                      <a:pt x="126" y="142"/>
                    </a:lnTo>
                    <a:cubicBezTo>
                      <a:pt x="127" y="142"/>
                      <a:pt x="130" y="140"/>
                      <a:pt x="131" y="136"/>
                    </a:cubicBezTo>
                    <a:cubicBezTo>
                      <a:pt x="132" y="132"/>
                      <a:pt x="133" y="130"/>
                      <a:pt x="133" y="127"/>
                    </a:cubicBezTo>
                    <a:cubicBezTo>
                      <a:pt x="133" y="125"/>
                      <a:pt x="132" y="125"/>
                      <a:pt x="131" y="125"/>
                    </a:cubicBezTo>
                    <a:lnTo>
                      <a:pt x="80" y="125"/>
                    </a:lnTo>
                    <a:lnTo>
                      <a:pt x="80" y="98"/>
                    </a:lnTo>
                    <a:lnTo>
                      <a:pt x="80" y="73"/>
                    </a:lnTo>
                    <a:cubicBezTo>
                      <a:pt x="80" y="55"/>
                      <a:pt x="81" y="42"/>
                      <a:pt x="84" y="35"/>
                    </a:cubicBezTo>
                    <a:cubicBezTo>
                      <a:pt x="86" y="26"/>
                      <a:pt x="92" y="21"/>
                      <a:pt x="101" y="19"/>
                    </a:cubicBezTo>
                    <a:cubicBezTo>
                      <a:pt x="103" y="17"/>
                      <a:pt x="107" y="17"/>
                      <a:pt x="110" y="17"/>
                    </a:cubicBezTo>
                    <a:cubicBezTo>
                      <a:pt x="132" y="17"/>
                      <a:pt x="142" y="34"/>
                      <a:pt x="142" y="67"/>
                    </a:cubicBezTo>
                    <a:lnTo>
                      <a:pt x="142" y="69"/>
                    </a:lnTo>
                    <a:lnTo>
                      <a:pt x="143" y="69"/>
                    </a:lnTo>
                    <a:cubicBezTo>
                      <a:pt x="148" y="67"/>
                      <a:pt x="152" y="67"/>
                      <a:pt x="155" y="66"/>
                    </a:cubicBezTo>
                    <a:lnTo>
                      <a:pt x="156" y="66"/>
                    </a:lnTo>
                    <a:lnTo>
                      <a:pt x="167" y="20"/>
                    </a:lnTo>
                    <a:lnTo>
                      <a:pt x="166" y="19"/>
                    </a:lnTo>
                    <a:cubicBezTo>
                      <a:pt x="150" y="6"/>
                      <a:pt x="132" y="0"/>
                      <a:pt x="114" y="0"/>
                    </a:cubicBezTo>
                    <a:cubicBezTo>
                      <a:pt x="85" y="0"/>
                      <a:pt x="64" y="10"/>
                      <a:pt x="51" y="31"/>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0"/>
              <p:cNvSpPr>
                <a:spLocks/>
              </p:cNvSpPr>
              <p:nvPr/>
            </p:nvSpPr>
            <p:spPr bwMode="auto">
              <a:xfrm>
                <a:off x="4178" y="1084"/>
                <a:ext cx="122" cy="151"/>
              </a:xfrm>
              <a:custGeom>
                <a:avLst/>
                <a:gdLst>
                  <a:gd name="T0" fmla="*/ 43 w 255"/>
                  <a:gd name="T1" fmla="*/ 46 h 316"/>
                  <a:gd name="T2" fmla="*/ 0 w 255"/>
                  <a:gd name="T3" fmla="*/ 151 h 316"/>
                  <a:gd name="T4" fmla="*/ 40 w 255"/>
                  <a:gd name="T5" fmla="*/ 271 h 316"/>
                  <a:gd name="T6" fmla="*/ 152 w 255"/>
                  <a:gd name="T7" fmla="*/ 316 h 316"/>
                  <a:gd name="T8" fmla="*/ 253 w 255"/>
                  <a:gd name="T9" fmla="*/ 297 h 316"/>
                  <a:gd name="T10" fmla="*/ 254 w 255"/>
                  <a:gd name="T11" fmla="*/ 297 h 316"/>
                  <a:gd name="T12" fmla="*/ 252 w 255"/>
                  <a:gd name="T13" fmla="*/ 242 h 316"/>
                  <a:gd name="T14" fmla="*/ 237 w 255"/>
                  <a:gd name="T15" fmla="*/ 238 h 316"/>
                  <a:gd name="T16" fmla="*/ 237 w 255"/>
                  <a:gd name="T17" fmla="*/ 240 h 316"/>
                  <a:gd name="T18" fmla="*/ 214 w 255"/>
                  <a:gd name="T19" fmla="*/ 282 h 316"/>
                  <a:gd name="T20" fmla="*/ 165 w 255"/>
                  <a:gd name="T21" fmla="*/ 296 h 316"/>
                  <a:gd name="T22" fmla="*/ 84 w 255"/>
                  <a:gd name="T23" fmla="*/ 256 h 316"/>
                  <a:gd name="T24" fmla="*/ 54 w 255"/>
                  <a:gd name="T25" fmla="*/ 148 h 316"/>
                  <a:gd name="T26" fmla="*/ 84 w 255"/>
                  <a:gd name="T27" fmla="*/ 50 h 316"/>
                  <a:gd name="T28" fmla="*/ 163 w 255"/>
                  <a:gd name="T29" fmla="*/ 18 h 316"/>
                  <a:gd name="T30" fmla="*/ 215 w 255"/>
                  <a:gd name="T31" fmla="*/ 35 h 316"/>
                  <a:gd name="T32" fmla="*/ 235 w 255"/>
                  <a:gd name="T33" fmla="*/ 78 h 316"/>
                  <a:gd name="T34" fmla="*/ 235 w 255"/>
                  <a:gd name="T35" fmla="*/ 80 h 316"/>
                  <a:gd name="T36" fmla="*/ 250 w 255"/>
                  <a:gd name="T37" fmla="*/ 77 h 316"/>
                  <a:gd name="T38" fmla="*/ 255 w 255"/>
                  <a:gd name="T39" fmla="*/ 22 h 316"/>
                  <a:gd name="T40" fmla="*/ 254 w 255"/>
                  <a:gd name="T41" fmla="*/ 22 h 316"/>
                  <a:gd name="T42" fmla="*/ 163 w 255"/>
                  <a:gd name="T43" fmla="*/ 1 h 316"/>
                  <a:gd name="T44" fmla="*/ 43 w 255"/>
                  <a:gd name="T45" fmla="*/ 4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316">
                    <a:moveTo>
                      <a:pt x="43" y="46"/>
                    </a:moveTo>
                    <a:cubicBezTo>
                      <a:pt x="14" y="75"/>
                      <a:pt x="0" y="110"/>
                      <a:pt x="0" y="151"/>
                    </a:cubicBezTo>
                    <a:cubicBezTo>
                      <a:pt x="0" y="201"/>
                      <a:pt x="14" y="241"/>
                      <a:pt x="40" y="271"/>
                    </a:cubicBezTo>
                    <a:cubicBezTo>
                      <a:pt x="68" y="301"/>
                      <a:pt x="104" y="316"/>
                      <a:pt x="152" y="316"/>
                    </a:cubicBezTo>
                    <a:cubicBezTo>
                      <a:pt x="188" y="316"/>
                      <a:pt x="222" y="310"/>
                      <a:pt x="253" y="297"/>
                    </a:cubicBezTo>
                    <a:lnTo>
                      <a:pt x="254" y="297"/>
                    </a:lnTo>
                    <a:lnTo>
                      <a:pt x="252" y="242"/>
                    </a:lnTo>
                    <a:lnTo>
                      <a:pt x="237" y="238"/>
                    </a:lnTo>
                    <a:lnTo>
                      <a:pt x="237" y="240"/>
                    </a:lnTo>
                    <a:cubicBezTo>
                      <a:pt x="235" y="257"/>
                      <a:pt x="228" y="272"/>
                      <a:pt x="214" y="282"/>
                    </a:cubicBezTo>
                    <a:cubicBezTo>
                      <a:pt x="202" y="291"/>
                      <a:pt x="185" y="296"/>
                      <a:pt x="165" y="296"/>
                    </a:cubicBezTo>
                    <a:cubicBezTo>
                      <a:pt x="130" y="296"/>
                      <a:pt x="103" y="282"/>
                      <a:pt x="84" y="256"/>
                    </a:cubicBezTo>
                    <a:cubicBezTo>
                      <a:pt x="64" y="230"/>
                      <a:pt x="54" y="193"/>
                      <a:pt x="54" y="148"/>
                    </a:cubicBezTo>
                    <a:cubicBezTo>
                      <a:pt x="54" y="105"/>
                      <a:pt x="64" y="71"/>
                      <a:pt x="84" y="50"/>
                    </a:cubicBezTo>
                    <a:cubicBezTo>
                      <a:pt x="103" y="30"/>
                      <a:pt x="129" y="18"/>
                      <a:pt x="163" y="18"/>
                    </a:cubicBezTo>
                    <a:cubicBezTo>
                      <a:pt x="185" y="18"/>
                      <a:pt x="203" y="23"/>
                      <a:pt x="215" y="35"/>
                    </a:cubicBezTo>
                    <a:cubicBezTo>
                      <a:pt x="228" y="45"/>
                      <a:pt x="235" y="60"/>
                      <a:pt x="235" y="78"/>
                    </a:cubicBezTo>
                    <a:lnTo>
                      <a:pt x="235" y="80"/>
                    </a:lnTo>
                    <a:lnTo>
                      <a:pt x="250" y="77"/>
                    </a:lnTo>
                    <a:lnTo>
                      <a:pt x="255" y="22"/>
                    </a:lnTo>
                    <a:lnTo>
                      <a:pt x="254" y="22"/>
                    </a:lnTo>
                    <a:cubicBezTo>
                      <a:pt x="234" y="8"/>
                      <a:pt x="203" y="1"/>
                      <a:pt x="163" y="1"/>
                    </a:cubicBezTo>
                    <a:cubicBezTo>
                      <a:pt x="114" y="0"/>
                      <a:pt x="74" y="16"/>
                      <a:pt x="43" y="46"/>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1"/>
              <p:cNvSpPr>
                <a:spLocks/>
              </p:cNvSpPr>
              <p:nvPr/>
            </p:nvSpPr>
            <p:spPr bwMode="auto">
              <a:xfrm>
                <a:off x="4304" y="1130"/>
                <a:ext cx="99" cy="151"/>
              </a:xfrm>
              <a:custGeom>
                <a:avLst/>
                <a:gdLst>
                  <a:gd name="T0" fmla="*/ 202 w 207"/>
                  <a:gd name="T1" fmla="*/ 3 h 313"/>
                  <a:gd name="T2" fmla="*/ 134 w 207"/>
                  <a:gd name="T3" fmla="*/ 3 h 313"/>
                  <a:gd name="T4" fmla="*/ 130 w 207"/>
                  <a:gd name="T5" fmla="*/ 15 h 313"/>
                  <a:gd name="T6" fmla="*/ 132 w 207"/>
                  <a:gd name="T7" fmla="*/ 15 h 313"/>
                  <a:gd name="T8" fmla="*/ 152 w 207"/>
                  <a:gd name="T9" fmla="*/ 17 h 313"/>
                  <a:gd name="T10" fmla="*/ 157 w 207"/>
                  <a:gd name="T11" fmla="*/ 22 h 313"/>
                  <a:gd name="T12" fmla="*/ 155 w 207"/>
                  <a:gd name="T13" fmla="*/ 33 h 313"/>
                  <a:gd name="T14" fmla="*/ 114 w 207"/>
                  <a:gd name="T15" fmla="*/ 149 h 313"/>
                  <a:gd name="T16" fmla="*/ 62 w 207"/>
                  <a:gd name="T17" fmla="*/ 4 h 313"/>
                  <a:gd name="T18" fmla="*/ 62 w 207"/>
                  <a:gd name="T19" fmla="*/ 3 h 313"/>
                  <a:gd name="T20" fmla="*/ 4 w 207"/>
                  <a:gd name="T21" fmla="*/ 3 h 313"/>
                  <a:gd name="T22" fmla="*/ 0 w 207"/>
                  <a:gd name="T23" fmla="*/ 15 h 313"/>
                  <a:gd name="T24" fmla="*/ 2 w 207"/>
                  <a:gd name="T25" fmla="*/ 15 h 313"/>
                  <a:gd name="T26" fmla="*/ 26 w 207"/>
                  <a:gd name="T27" fmla="*/ 29 h 313"/>
                  <a:gd name="T28" fmla="*/ 95 w 207"/>
                  <a:gd name="T29" fmla="*/ 202 h 313"/>
                  <a:gd name="T30" fmla="*/ 82 w 207"/>
                  <a:gd name="T31" fmla="*/ 240 h 313"/>
                  <a:gd name="T32" fmla="*/ 49 w 207"/>
                  <a:gd name="T33" fmla="*/ 278 h 313"/>
                  <a:gd name="T34" fmla="*/ 34 w 207"/>
                  <a:gd name="T35" fmla="*/ 273 h 313"/>
                  <a:gd name="T36" fmla="*/ 32 w 207"/>
                  <a:gd name="T37" fmla="*/ 272 h 313"/>
                  <a:gd name="T38" fmla="*/ 24 w 207"/>
                  <a:gd name="T39" fmla="*/ 282 h 313"/>
                  <a:gd name="T40" fmla="*/ 34 w 207"/>
                  <a:gd name="T41" fmla="*/ 307 h 313"/>
                  <a:gd name="T42" fmla="*/ 50 w 207"/>
                  <a:gd name="T43" fmla="*/ 313 h 313"/>
                  <a:gd name="T44" fmla="*/ 69 w 207"/>
                  <a:gd name="T45" fmla="*/ 307 h 313"/>
                  <a:gd name="T46" fmla="*/ 92 w 207"/>
                  <a:gd name="T47" fmla="*/ 267 h 313"/>
                  <a:gd name="T48" fmla="*/ 181 w 207"/>
                  <a:gd name="T49" fmla="*/ 27 h 313"/>
                  <a:gd name="T50" fmla="*/ 202 w 207"/>
                  <a:gd name="T51" fmla="*/ 13 h 313"/>
                  <a:gd name="T52" fmla="*/ 204 w 207"/>
                  <a:gd name="T53" fmla="*/ 13 h 313"/>
                  <a:gd name="T54" fmla="*/ 207 w 207"/>
                  <a:gd name="T55" fmla="*/ 0 h 313"/>
                  <a:gd name="T56" fmla="*/ 202 w 207"/>
                  <a:gd name="T57" fmla="*/ 0 h 313"/>
                  <a:gd name="T58" fmla="*/ 202 w 207"/>
                  <a:gd name="T59" fmla="*/ 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313">
                    <a:moveTo>
                      <a:pt x="202" y="3"/>
                    </a:moveTo>
                    <a:lnTo>
                      <a:pt x="134" y="3"/>
                    </a:lnTo>
                    <a:lnTo>
                      <a:pt x="130" y="15"/>
                    </a:lnTo>
                    <a:lnTo>
                      <a:pt x="132" y="15"/>
                    </a:lnTo>
                    <a:cubicBezTo>
                      <a:pt x="144" y="15"/>
                      <a:pt x="150" y="15"/>
                      <a:pt x="152" y="17"/>
                    </a:cubicBezTo>
                    <a:cubicBezTo>
                      <a:pt x="157" y="18"/>
                      <a:pt x="157" y="20"/>
                      <a:pt x="157" y="22"/>
                    </a:cubicBezTo>
                    <a:cubicBezTo>
                      <a:pt x="157" y="24"/>
                      <a:pt x="156" y="28"/>
                      <a:pt x="155" y="33"/>
                    </a:cubicBezTo>
                    <a:cubicBezTo>
                      <a:pt x="127" y="112"/>
                      <a:pt x="117" y="140"/>
                      <a:pt x="114" y="149"/>
                    </a:cubicBezTo>
                    <a:cubicBezTo>
                      <a:pt x="96" y="100"/>
                      <a:pt x="78" y="52"/>
                      <a:pt x="62" y="4"/>
                    </a:cubicBezTo>
                    <a:lnTo>
                      <a:pt x="62" y="3"/>
                    </a:lnTo>
                    <a:lnTo>
                      <a:pt x="4" y="3"/>
                    </a:lnTo>
                    <a:lnTo>
                      <a:pt x="0" y="15"/>
                    </a:lnTo>
                    <a:lnTo>
                      <a:pt x="2" y="15"/>
                    </a:lnTo>
                    <a:cubicBezTo>
                      <a:pt x="15" y="15"/>
                      <a:pt x="22" y="19"/>
                      <a:pt x="26" y="29"/>
                    </a:cubicBezTo>
                    <a:cubicBezTo>
                      <a:pt x="26" y="29"/>
                      <a:pt x="95" y="200"/>
                      <a:pt x="95" y="202"/>
                    </a:cubicBezTo>
                    <a:cubicBezTo>
                      <a:pt x="92" y="214"/>
                      <a:pt x="87" y="227"/>
                      <a:pt x="82" y="240"/>
                    </a:cubicBezTo>
                    <a:cubicBezTo>
                      <a:pt x="72" y="265"/>
                      <a:pt x="61" y="278"/>
                      <a:pt x="49" y="278"/>
                    </a:cubicBezTo>
                    <a:cubicBezTo>
                      <a:pt x="44" y="278"/>
                      <a:pt x="39" y="277"/>
                      <a:pt x="34" y="273"/>
                    </a:cubicBezTo>
                    <a:lnTo>
                      <a:pt x="32" y="272"/>
                    </a:lnTo>
                    <a:lnTo>
                      <a:pt x="24" y="282"/>
                    </a:lnTo>
                    <a:lnTo>
                      <a:pt x="34" y="307"/>
                    </a:lnTo>
                    <a:cubicBezTo>
                      <a:pt x="35" y="312"/>
                      <a:pt x="41" y="313"/>
                      <a:pt x="50" y="313"/>
                    </a:cubicBezTo>
                    <a:cubicBezTo>
                      <a:pt x="59" y="313"/>
                      <a:pt x="65" y="310"/>
                      <a:pt x="69" y="307"/>
                    </a:cubicBezTo>
                    <a:cubicBezTo>
                      <a:pt x="79" y="297"/>
                      <a:pt x="87" y="283"/>
                      <a:pt x="92" y="267"/>
                    </a:cubicBezTo>
                    <a:lnTo>
                      <a:pt x="181" y="27"/>
                    </a:lnTo>
                    <a:cubicBezTo>
                      <a:pt x="185" y="18"/>
                      <a:pt x="191" y="13"/>
                      <a:pt x="202" y="13"/>
                    </a:cubicBezTo>
                    <a:lnTo>
                      <a:pt x="204" y="13"/>
                    </a:lnTo>
                    <a:lnTo>
                      <a:pt x="207" y="0"/>
                    </a:lnTo>
                    <a:lnTo>
                      <a:pt x="202" y="0"/>
                    </a:lnTo>
                    <a:lnTo>
                      <a:pt x="202" y="3"/>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2"/>
              <p:cNvSpPr>
                <a:spLocks noEditPoints="1"/>
              </p:cNvSpPr>
              <p:nvPr/>
            </p:nvSpPr>
            <p:spPr bwMode="auto">
              <a:xfrm>
                <a:off x="4406" y="1129"/>
                <a:ext cx="106" cy="153"/>
              </a:xfrm>
              <a:custGeom>
                <a:avLst/>
                <a:gdLst>
                  <a:gd name="T0" fmla="*/ 75 w 222"/>
                  <a:gd name="T1" fmla="*/ 27 h 317"/>
                  <a:gd name="T2" fmla="*/ 73 w 222"/>
                  <a:gd name="T3" fmla="*/ 4 h 317"/>
                  <a:gd name="T4" fmla="*/ 72 w 222"/>
                  <a:gd name="T5" fmla="*/ 4 h 317"/>
                  <a:gd name="T6" fmla="*/ 43 w 222"/>
                  <a:gd name="T7" fmla="*/ 5 h 317"/>
                  <a:gd name="T8" fmla="*/ 7 w 222"/>
                  <a:gd name="T9" fmla="*/ 4 h 317"/>
                  <a:gd name="T10" fmla="*/ 5 w 222"/>
                  <a:gd name="T11" fmla="*/ 4 h 317"/>
                  <a:gd name="T12" fmla="*/ 0 w 222"/>
                  <a:gd name="T13" fmla="*/ 16 h 317"/>
                  <a:gd name="T14" fmla="*/ 3 w 222"/>
                  <a:gd name="T15" fmla="*/ 16 h 317"/>
                  <a:gd name="T16" fmla="*/ 27 w 222"/>
                  <a:gd name="T17" fmla="*/ 21 h 317"/>
                  <a:gd name="T18" fmla="*/ 35 w 222"/>
                  <a:gd name="T19" fmla="*/ 50 h 317"/>
                  <a:gd name="T20" fmla="*/ 36 w 222"/>
                  <a:gd name="T21" fmla="*/ 160 h 317"/>
                  <a:gd name="T22" fmla="*/ 36 w 222"/>
                  <a:gd name="T23" fmla="*/ 280 h 317"/>
                  <a:gd name="T24" fmla="*/ 40 w 222"/>
                  <a:gd name="T25" fmla="*/ 317 h 317"/>
                  <a:gd name="T26" fmla="*/ 107 w 222"/>
                  <a:gd name="T27" fmla="*/ 317 h 317"/>
                  <a:gd name="T28" fmla="*/ 108 w 222"/>
                  <a:gd name="T29" fmla="*/ 317 h 317"/>
                  <a:gd name="T30" fmla="*/ 113 w 222"/>
                  <a:gd name="T31" fmla="*/ 305 h 317"/>
                  <a:gd name="T32" fmla="*/ 110 w 222"/>
                  <a:gd name="T33" fmla="*/ 305 h 317"/>
                  <a:gd name="T34" fmla="*/ 87 w 222"/>
                  <a:gd name="T35" fmla="*/ 301 h 317"/>
                  <a:gd name="T36" fmla="*/ 78 w 222"/>
                  <a:gd name="T37" fmla="*/ 292 h 317"/>
                  <a:gd name="T38" fmla="*/ 77 w 222"/>
                  <a:gd name="T39" fmla="*/ 279 h 317"/>
                  <a:gd name="T40" fmla="*/ 77 w 222"/>
                  <a:gd name="T41" fmla="*/ 211 h 317"/>
                  <a:gd name="T42" fmla="*/ 109 w 222"/>
                  <a:gd name="T43" fmla="*/ 218 h 317"/>
                  <a:gd name="T44" fmla="*/ 180 w 222"/>
                  <a:gd name="T45" fmla="*/ 195 h 317"/>
                  <a:gd name="T46" fmla="*/ 213 w 222"/>
                  <a:gd name="T47" fmla="*/ 148 h 317"/>
                  <a:gd name="T48" fmla="*/ 222 w 222"/>
                  <a:gd name="T49" fmla="*/ 103 h 317"/>
                  <a:gd name="T50" fmla="*/ 209 w 222"/>
                  <a:gd name="T51" fmla="*/ 48 h 317"/>
                  <a:gd name="T52" fmla="*/ 130 w 222"/>
                  <a:gd name="T53" fmla="*/ 0 h 317"/>
                  <a:gd name="T54" fmla="*/ 75 w 222"/>
                  <a:gd name="T55" fmla="*/ 27 h 317"/>
                  <a:gd name="T56" fmla="*/ 212 w 222"/>
                  <a:gd name="T57" fmla="*/ 149 h 317"/>
                  <a:gd name="T58" fmla="*/ 212 w 222"/>
                  <a:gd name="T59" fmla="*/ 149 h 317"/>
                  <a:gd name="T60" fmla="*/ 75 w 222"/>
                  <a:gd name="T61" fmla="*/ 164 h 317"/>
                  <a:gd name="T62" fmla="*/ 75 w 222"/>
                  <a:gd name="T63" fmla="*/ 120 h 317"/>
                  <a:gd name="T64" fmla="*/ 77 w 222"/>
                  <a:gd name="T65" fmla="*/ 66 h 317"/>
                  <a:gd name="T66" fmla="*/ 90 w 222"/>
                  <a:gd name="T67" fmla="*/ 36 h 317"/>
                  <a:gd name="T68" fmla="*/ 122 w 222"/>
                  <a:gd name="T69" fmla="*/ 21 h 317"/>
                  <a:gd name="T70" fmla="*/ 159 w 222"/>
                  <a:gd name="T71" fmla="*/ 43 h 317"/>
                  <a:gd name="T72" fmla="*/ 175 w 222"/>
                  <a:gd name="T73" fmla="*/ 101 h 317"/>
                  <a:gd name="T74" fmla="*/ 154 w 222"/>
                  <a:gd name="T75" fmla="*/ 180 h 317"/>
                  <a:gd name="T76" fmla="*/ 115 w 222"/>
                  <a:gd name="T77" fmla="*/ 202 h 317"/>
                  <a:gd name="T78" fmla="*/ 75 w 222"/>
                  <a:gd name="T79" fmla="*/ 16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317">
                    <a:moveTo>
                      <a:pt x="75" y="27"/>
                    </a:moveTo>
                    <a:cubicBezTo>
                      <a:pt x="75" y="21"/>
                      <a:pt x="73" y="4"/>
                      <a:pt x="73" y="4"/>
                    </a:cubicBezTo>
                    <a:lnTo>
                      <a:pt x="72" y="4"/>
                    </a:lnTo>
                    <a:cubicBezTo>
                      <a:pt x="59" y="5"/>
                      <a:pt x="50" y="5"/>
                      <a:pt x="43" y="5"/>
                    </a:cubicBezTo>
                    <a:cubicBezTo>
                      <a:pt x="35" y="5"/>
                      <a:pt x="24" y="5"/>
                      <a:pt x="7" y="4"/>
                    </a:cubicBezTo>
                    <a:lnTo>
                      <a:pt x="5" y="4"/>
                    </a:lnTo>
                    <a:lnTo>
                      <a:pt x="0" y="16"/>
                    </a:lnTo>
                    <a:lnTo>
                      <a:pt x="3" y="16"/>
                    </a:lnTo>
                    <a:cubicBezTo>
                      <a:pt x="14" y="16"/>
                      <a:pt x="22" y="17"/>
                      <a:pt x="27" y="21"/>
                    </a:cubicBezTo>
                    <a:cubicBezTo>
                      <a:pt x="33" y="26"/>
                      <a:pt x="35" y="36"/>
                      <a:pt x="35" y="50"/>
                    </a:cubicBezTo>
                    <a:cubicBezTo>
                      <a:pt x="36" y="99"/>
                      <a:pt x="36" y="134"/>
                      <a:pt x="36" y="160"/>
                    </a:cubicBezTo>
                    <a:lnTo>
                      <a:pt x="36" y="280"/>
                    </a:lnTo>
                    <a:cubicBezTo>
                      <a:pt x="36" y="317"/>
                      <a:pt x="38" y="317"/>
                      <a:pt x="40" y="317"/>
                    </a:cubicBezTo>
                    <a:cubicBezTo>
                      <a:pt x="72" y="316"/>
                      <a:pt x="94" y="316"/>
                      <a:pt x="107" y="317"/>
                    </a:cubicBezTo>
                    <a:lnTo>
                      <a:pt x="108" y="317"/>
                    </a:lnTo>
                    <a:lnTo>
                      <a:pt x="113" y="305"/>
                    </a:lnTo>
                    <a:lnTo>
                      <a:pt x="110" y="305"/>
                    </a:lnTo>
                    <a:cubicBezTo>
                      <a:pt x="99" y="305"/>
                      <a:pt x="92" y="304"/>
                      <a:pt x="87" y="301"/>
                    </a:cubicBezTo>
                    <a:cubicBezTo>
                      <a:pt x="82" y="299"/>
                      <a:pt x="79" y="296"/>
                      <a:pt x="78" y="292"/>
                    </a:cubicBezTo>
                    <a:cubicBezTo>
                      <a:pt x="78" y="290"/>
                      <a:pt x="77" y="286"/>
                      <a:pt x="77" y="279"/>
                    </a:cubicBezTo>
                    <a:lnTo>
                      <a:pt x="77" y="211"/>
                    </a:lnTo>
                    <a:cubicBezTo>
                      <a:pt x="84" y="216"/>
                      <a:pt x="95" y="218"/>
                      <a:pt x="109" y="218"/>
                    </a:cubicBezTo>
                    <a:cubicBezTo>
                      <a:pt x="137" y="218"/>
                      <a:pt x="162" y="210"/>
                      <a:pt x="180" y="195"/>
                    </a:cubicBezTo>
                    <a:cubicBezTo>
                      <a:pt x="195" y="182"/>
                      <a:pt x="207" y="167"/>
                      <a:pt x="213" y="148"/>
                    </a:cubicBezTo>
                    <a:cubicBezTo>
                      <a:pt x="218" y="135"/>
                      <a:pt x="222" y="118"/>
                      <a:pt x="222" y="103"/>
                    </a:cubicBezTo>
                    <a:cubicBezTo>
                      <a:pt x="222" y="83"/>
                      <a:pt x="218" y="65"/>
                      <a:pt x="209" y="48"/>
                    </a:cubicBezTo>
                    <a:cubicBezTo>
                      <a:pt x="193" y="16"/>
                      <a:pt x="166" y="0"/>
                      <a:pt x="130" y="0"/>
                    </a:cubicBezTo>
                    <a:cubicBezTo>
                      <a:pt x="107" y="0"/>
                      <a:pt x="88" y="9"/>
                      <a:pt x="75" y="27"/>
                    </a:cubicBezTo>
                    <a:close/>
                    <a:moveTo>
                      <a:pt x="212" y="149"/>
                    </a:moveTo>
                    <a:lnTo>
                      <a:pt x="212" y="149"/>
                    </a:lnTo>
                    <a:close/>
                    <a:moveTo>
                      <a:pt x="75" y="164"/>
                    </a:moveTo>
                    <a:lnTo>
                      <a:pt x="75" y="120"/>
                    </a:lnTo>
                    <a:cubicBezTo>
                      <a:pt x="75" y="106"/>
                      <a:pt x="75" y="87"/>
                      <a:pt x="77" y="66"/>
                    </a:cubicBezTo>
                    <a:cubicBezTo>
                      <a:pt x="77" y="56"/>
                      <a:pt x="82" y="46"/>
                      <a:pt x="90" y="36"/>
                    </a:cubicBezTo>
                    <a:cubicBezTo>
                      <a:pt x="99" y="26"/>
                      <a:pt x="110" y="21"/>
                      <a:pt x="122" y="21"/>
                    </a:cubicBezTo>
                    <a:cubicBezTo>
                      <a:pt x="136" y="21"/>
                      <a:pt x="149" y="28"/>
                      <a:pt x="159" y="43"/>
                    </a:cubicBezTo>
                    <a:cubicBezTo>
                      <a:pt x="169" y="58"/>
                      <a:pt x="175" y="78"/>
                      <a:pt x="175" y="101"/>
                    </a:cubicBezTo>
                    <a:cubicBezTo>
                      <a:pt x="175" y="135"/>
                      <a:pt x="168" y="161"/>
                      <a:pt x="154" y="180"/>
                    </a:cubicBezTo>
                    <a:cubicBezTo>
                      <a:pt x="143" y="195"/>
                      <a:pt x="130" y="202"/>
                      <a:pt x="115" y="202"/>
                    </a:cubicBezTo>
                    <a:cubicBezTo>
                      <a:pt x="89" y="201"/>
                      <a:pt x="75" y="190"/>
                      <a:pt x="75" y="164"/>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3"/>
              <p:cNvSpPr>
                <a:spLocks/>
              </p:cNvSpPr>
              <p:nvPr/>
            </p:nvSpPr>
            <p:spPr bwMode="auto">
              <a:xfrm>
                <a:off x="4522" y="1129"/>
                <a:ext cx="75" cy="103"/>
              </a:xfrm>
              <a:custGeom>
                <a:avLst/>
                <a:gdLst>
                  <a:gd name="T0" fmla="*/ 79 w 156"/>
                  <a:gd name="T1" fmla="*/ 45 h 214"/>
                  <a:gd name="T2" fmla="*/ 79 w 156"/>
                  <a:gd name="T3" fmla="*/ 5 h 214"/>
                  <a:gd name="T4" fmla="*/ 77 w 156"/>
                  <a:gd name="T5" fmla="*/ 5 h 214"/>
                  <a:gd name="T6" fmla="*/ 7 w 156"/>
                  <a:gd name="T7" fmla="*/ 5 h 214"/>
                  <a:gd name="T8" fmla="*/ 6 w 156"/>
                  <a:gd name="T9" fmla="*/ 5 h 214"/>
                  <a:gd name="T10" fmla="*/ 0 w 156"/>
                  <a:gd name="T11" fmla="*/ 16 h 214"/>
                  <a:gd name="T12" fmla="*/ 2 w 156"/>
                  <a:gd name="T13" fmla="*/ 16 h 214"/>
                  <a:gd name="T14" fmla="*/ 27 w 156"/>
                  <a:gd name="T15" fmla="*/ 21 h 214"/>
                  <a:gd name="T16" fmla="*/ 36 w 156"/>
                  <a:gd name="T17" fmla="*/ 45 h 214"/>
                  <a:gd name="T18" fmla="*/ 37 w 156"/>
                  <a:gd name="T19" fmla="*/ 106 h 214"/>
                  <a:gd name="T20" fmla="*/ 37 w 156"/>
                  <a:gd name="T21" fmla="*/ 167 h 214"/>
                  <a:gd name="T22" fmla="*/ 31 w 156"/>
                  <a:gd name="T23" fmla="*/ 197 h 214"/>
                  <a:gd name="T24" fmla="*/ 11 w 156"/>
                  <a:gd name="T25" fmla="*/ 201 h 214"/>
                  <a:gd name="T26" fmla="*/ 10 w 156"/>
                  <a:gd name="T27" fmla="*/ 201 h 214"/>
                  <a:gd name="T28" fmla="*/ 6 w 156"/>
                  <a:gd name="T29" fmla="*/ 214 h 214"/>
                  <a:gd name="T30" fmla="*/ 9 w 156"/>
                  <a:gd name="T31" fmla="*/ 214 h 214"/>
                  <a:gd name="T32" fmla="*/ 61 w 156"/>
                  <a:gd name="T33" fmla="*/ 212 h 214"/>
                  <a:gd name="T34" fmla="*/ 112 w 156"/>
                  <a:gd name="T35" fmla="*/ 214 h 214"/>
                  <a:gd name="T36" fmla="*/ 113 w 156"/>
                  <a:gd name="T37" fmla="*/ 214 h 214"/>
                  <a:gd name="T38" fmla="*/ 118 w 156"/>
                  <a:gd name="T39" fmla="*/ 201 h 214"/>
                  <a:gd name="T40" fmla="*/ 116 w 156"/>
                  <a:gd name="T41" fmla="*/ 201 h 214"/>
                  <a:gd name="T42" fmla="*/ 90 w 156"/>
                  <a:gd name="T43" fmla="*/ 197 h 214"/>
                  <a:gd name="T44" fmla="*/ 79 w 156"/>
                  <a:gd name="T45" fmla="*/ 167 h 214"/>
                  <a:gd name="T46" fmla="*/ 79 w 156"/>
                  <a:gd name="T47" fmla="*/ 105 h 214"/>
                  <a:gd name="T48" fmla="*/ 86 w 156"/>
                  <a:gd name="T49" fmla="*/ 65 h 214"/>
                  <a:gd name="T50" fmla="*/ 107 w 156"/>
                  <a:gd name="T51" fmla="*/ 39 h 214"/>
                  <a:gd name="T52" fmla="*/ 120 w 156"/>
                  <a:gd name="T53" fmla="*/ 36 h 214"/>
                  <a:gd name="T54" fmla="*/ 138 w 156"/>
                  <a:gd name="T55" fmla="*/ 54 h 214"/>
                  <a:gd name="T56" fmla="*/ 138 w 156"/>
                  <a:gd name="T57" fmla="*/ 55 h 214"/>
                  <a:gd name="T58" fmla="*/ 140 w 156"/>
                  <a:gd name="T59" fmla="*/ 55 h 214"/>
                  <a:gd name="T60" fmla="*/ 151 w 156"/>
                  <a:gd name="T61" fmla="*/ 52 h 214"/>
                  <a:gd name="T62" fmla="*/ 152 w 156"/>
                  <a:gd name="T63" fmla="*/ 52 h 214"/>
                  <a:gd name="T64" fmla="*/ 156 w 156"/>
                  <a:gd name="T65" fmla="*/ 15 h 214"/>
                  <a:gd name="T66" fmla="*/ 156 w 156"/>
                  <a:gd name="T67" fmla="*/ 15 h 214"/>
                  <a:gd name="T68" fmla="*/ 131 w 156"/>
                  <a:gd name="T69" fmla="*/ 1 h 214"/>
                  <a:gd name="T70" fmla="*/ 79 w 156"/>
                  <a:gd name="T71" fmla="*/ 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214">
                    <a:moveTo>
                      <a:pt x="79" y="45"/>
                    </a:moveTo>
                    <a:lnTo>
                      <a:pt x="79" y="5"/>
                    </a:lnTo>
                    <a:lnTo>
                      <a:pt x="77" y="5"/>
                    </a:lnTo>
                    <a:cubicBezTo>
                      <a:pt x="52" y="6"/>
                      <a:pt x="29" y="6"/>
                      <a:pt x="7" y="5"/>
                    </a:cubicBezTo>
                    <a:lnTo>
                      <a:pt x="6" y="5"/>
                    </a:lnTo>
                    <a:lnTo>
                      <a:pt x="0" y="16"/>
                    </a:lnTo>
                    <a:lnTo>
                      <a:pt x="2" y="16"/>
                    </a:lnTo>
                    <a:cubicBezTo>
                      <a:pt x="14" y="16"/>
                      <a:pt x="21" y="17"/>
                      <a:pt x="27" y="21"/>
                    </a:cubicBezTo>
                    <a:cubicBezTo>
                      <a:pt x="32" y="24"/>
                      <a:pt x="35" y="32"/>
                      <a:pt x="36" y="45"/>
                    </a:cubicBezTo>
                    <a:cubicBezTo>
                      <a:pt x="37" y="57"/>
                      <a:pt x="37" y="77"/>
                      <a:pt x="37" y="106"/>
                    </a:cubicBezTo>
                    <a:lnTo>
                      <a:pt x="37" y="167"/>
                    </a:lnTo>
                    <a:cubicBezTo>
                      <a:pt x="37" y="182"/>
                      <a:pt x="35" y="192"/>
                      <a:pt x="31" y="197"/>
                    </a:cubicBezTo>
                    <a:cubicBezTo>
                      <a:pt x="30" y="199"/>
                      <a:pt x="25" y="201"/>
                      <a:pt x="11" y="201"/>
                    </a:cubicBezTo>
                    <a:lnTo>
                      <a:pt x="10" y="201"/>
                    </a:lnTo>
                    <a:lnTo>
                      <a:pt x="6" y="214"/>
                    </a:lnTo>
                    <a:lnTo>
                      <a:pt x="9" y="214"/>
                    </a:lnTo>
                    <a:cubicBezTo>
                      <a:pt x="32" y="212"/>
                      <a:pt x="50" y="212"/>
                      <a:pt x="61" y="212"/>
                    </a:cubicBezTo>
                    <a:cubicBezTo>
                      <a:pt x="71" y="212"/>
                      <a:pt x="88" y="212"/>
                      <a:pt x="112" y="214"/>
                    </a:cubicBezTo>
                    <a:lnTo>
                      <a:pt x="113" y="214"/>
                    </a:lnTo>
                    <a:lnTo>
                      <a:pt x="118" y="201"/>
                    </a:lnTo>
                    <a:lnTo>
                      <a:pt x="116" y="201"/>
                    </a:lnTo>
                    <a:cubicBezTo>
                      <a:pt x="98" y="201"/>
                      <a:pt x="92" y="199"/>
                      <a:pt x="90" y="197"/>
                    </a:cubicBezTo>
                    <a:cubicBezTo>
                      <a:pt x="84" y="192"/>
                      <a:pt x="80" y="182"/>
                      <a:pt x="79" y="167"/>
                    </a:cubicBezTo>
                    <a:lnTo>
                      <a:pt x="79" y="105"/>
                    </a:lnTo>
                    <a:cubicBezTo>
                      <a:pt x="79" y="90"/>
                      <a:pt x="81" y="76"/>
                      <a:pt x="86" y="65"/>
                    </a:cubicBezTo>
                    <a:cubicBezTo>
                      <a:pt x="91" y="52"/>
                      <a:pt x="98" y="44"/>
                      <a:pt x="107" y="39"/>
                    </a:cubicBezTo>
                    <a:cubicBezTo>
                      <a:pt x="111" y="36"/>
                      <a:pt x="115" y="36"/>
                      <a:pt x="120" y="36"/>
                    </a:cubicBezTo>
                    <a:cubicBezTo>
                      <a:pt x="132" y="36"/>
                      <a:pt x="138" y="42"/>
                      <a:pt x="138" y="54"/>
                    </a:cubicBezTo>
                    <a:lnTo>
                      <a:pt x="138" y="55"/>
                    </a:lnTo>
                    <a:lnTo>
                      <a:pt x="140" y="55"/>
                    </a:lnTo>
                    <a:cubicBezTo>
                      <a:pt x="145" y="55"/>
                      <a:pt x="148" y="54"/>
                      <a:pt x="151" y="52"/>
                    </a:cubicBezTo>
                    <a:lnTo>
                      <a:pt x="152" y="52"/>
                    </a:lnTo>
                    <a:lnTo>
                      <a:pt x="156" y="15"/>
                    </a:lnTo>
                    <a:lnTo>
                      <a:pt x="156" y="15"/>
                    </a:lnTo>
                    <a:cubicBezTo>
                      <a:pt x="155" y="5"/>
                      <a:pt x="146" y="1"/>
                      <a:pt x="131" y="1"/>
                    </a:cubicBezTo>
                    <a:cubicBezTo>
                      <a:pt x="106" y="0"/>
                      <a:pt x="89" y="15"/>
                      <a:pt x="79" y="45"/>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4"/>
              <p:cNvSpPr>
                <a:spLocks/>
              </p:cNvSpPr>
              <p:nvPr/>
            </p:nvSpPr>
            <p:spPr bwMode="auto">
              <a:xfrm>
                <a:off x="4604" y="1132"/>
                <a:ext cx="113" cy="103"/>
              </a:xfrm>
              <a:custGeom>
                <a:avLst/>
                <a:gdLst>
                  <a:gd name="T0" fmla="*/ 72 w 237"/>
                  <a:gd name="T1" fmla="*/ 0 h 215"/>
                  <a:gd name="T2" fmla="*/ 6 w 237"/>
                  <a:gd name="T3" fmla="*/ 0 h 215"/>
                  <a:gd name="T4" fmla="*/ 5 w 237"/>
                  <a:gd name="T5" fmla="*/ 0 h 215"/>
                  <a:gd name="T6" fmla="*/ 0 w 237"/>
                  <a:gd name="T7" fmla="*/ 12 h 215"/>
                  <a:gd name="T8" fmla="*/ 2 w 237"/>
                  <a:gd name="T9" fmla="*/ 12 h 215"/>
                  <a:gd name="T10" fmla="*/ 25 w 237"/>
                  <a:gd name="T11" fmla="*/ 17 h 215"/>
                  <a:gd name="T12" fmla="*/ 33 w 237"/>
                  <a:gd name="T13" fmla="*/ 47 h 215"/>
                  <a:gd name="T14" fmla="*/ 33 w 237"/>
                  <a:gd name="T15" fmla="*/ 125 h 215"/>
                  <a:gd name="T16" fmla="*/ 41 w 237"/>
                  <a:gd name="T17" fmla="*/ 182 h 215"/>
                  <a:gd name="T18" fmla="*/ 79 w 237"/>
                  <a:gd name="T19" fmla="*/ 212 h 215"/>
                  <a:gd name="T20" fmla="*/ 97 w 237"/>
                  <a:gd name="T21" fmla="*/ 215 h 215"/>
                  <a:gd name="T22" fmla="*/ 159 w 237"/>
                  <a:gd name="T23" fmla="*/ 177 h 215"/>
                  <a:gd name="T24" fmla="*/ 159 w 237"/>
                  <a:gd name="T25" fmla="*/ 209 h 215"/>
                  <a:gd name="T26" fmla="*/ 161 w 237"/>
                  <a:gd name="T27" fmla="*/ 209 h 215"/>
                  <a:gd name="T28" fmla="*/ 231 w 237"/>
                  <a:gd name="T29" fmla="*/ 209 h 215"/>
                  <a:gd name="T30" fmla="*/ 232 w 237"/>
                  <a:gd name="T31" fmla="*/ 209 h 215"/>
                  <a:gd name="T32" fmla="*/ 237 w 237"/>
                  <a:gd name="T33" fmla="*/ 196 h 215"/>
                  <a:gd name="T34" fmla="*/ 235 w 237"/>
                  <a:gd name="T35" fmla="*/ 196 h 215"/>
                  <a:gd name="T36" fmla="*/ 211 w 237"/>
                  <a:gd name="T37" fmla="*/ 192 h 215"/>
                  <a:gd name="T38" fmla="*/ 202 w 237"/>
                  <a:gd name="T39" fmla="*/ 170 h 215"/>
                  <a:gd name="T40" fmla="*/ 202 w 237"/>
                  <a:gd name="T41" fmla="*/ 0 h 215"/>
                  <a:gd name="T42" fmla="*/ 132 w 237"/>
                  <a:gd name="T43" fmla="*/ 0 h 215"/>
                  <a:gd name="T44" fmla="*/ 127 w 237"/>
                  <a:gd name="T45" fmla="*/ 12 h 215"/>
                  <a:gd name="T46" fmla="*/ 130 w 237"/>
                  <a:gd name="T47" fmla="*/ 12 h 215"/>
                  <a:gd name="T48" fmla="*/ 152 w 237"/>
                  <a:gd name="T49" fmla="*/ 17 h 215"/>
                  <a:gd name="T50" fmla="*/ 162 w 237"/>
                  <a:gd name="T51" fmla="*/ 47 h 215"/>
                  <a:gd name="T52" fmla="*/ 162 w 237"/>
                  <a:gd name="T53" fmla="*/ 115 h 215"/>
                  <a:gd name="T54" fmla="*/ 142 w 237"/>
                  <a:gd name="T55" fmla="*/ 175 h 215"/>
                  <a:gd name="T56" fmla="*/ 106 w 237"/>
                  <a:gd name="T57" fmla="*/ 194 h 215"/>
                  <a:gd name="T58" fmla="*/ 77 w 237"/>
                  <a:gd name="T59" fmla="*/ 131 h 215"/>
                  <a:gd name="T60" fmla="*/ 77 w 237"/>
                  <a:gd name="T61" fmla="*/ 44 h 215"/>
                  <a:gd name="T62" fmla="*/ 76 w 237"/>
                  <a:gd name="T63" fmla="*/ 4 h 215"/>
                  <a:gd name="T64" fmla="*/ 76 w 237"/>
                  <a:gd name="T65" fmla="*/ 2 h 215"/>
                  <a:gd name="T66" fmla="*/ 72 w 237"/>
                  <a:gd name="T6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15">
                    <a:moveTo>
                      <a:pt x="72" y="0"/>
                    </a:moveTo>
                    <a:cubicBezTo>
                      <a:pt x="51" y="1"/>
                      <a:pt x="28" y="1"/>
                      <a:pt x="6" y="0"/>
                    </a:cubicBezTo>
                    <a:lnTo>
                      <a:pt x="5" y="0"/>
                    </a:lnTo>
                    <a:lnTo>
                      <a:pt x="0" y="12"/>
                    </a:lnTo>
                    <a:lnTo>
                      <a:pt x="2" y="12"/>
                    </a:lnTo>
                    <a:cubicBezTo>
                      <a:pt x="11" y="12"/>
                      <a:pt x="18" y="14"/>
                      <a:pt x="25" y="17"/>
                    </a:cubicBezTo>
                    <a:cubicBezTo>
                      <a:pt x="31" y="21"/>
                      <a:pt x="33" y="31"/>
                      <a:pt x="33" y="47"/>
                    </a:cubicBezTo>
                    <a:lnTo>
                      <a:pt x="33" y="125"/>
                    </a:lnTo>
                    <a:cubicBezTo>
                      <a:pt x="33" y="151"/>
                      <a:pt x="36" y="171"/>
                      <a:pt x="41" y="182"/>
                    </a:cubicBezTo>
                    <a:cubicBezTo>
                      <a:pt x="47" y="197"/>
                      <a:pt x="61" y="209"/>
                      <a:pt x="79" y="212"/>
                    </a:cubicBezTo>
                    <a:cubicBezTo>
                      <a:pt x="86" y="214"/>
                      <a:pt x="91" y="215"/>
                      <a:pt x="97" y="215"/>
                    </a:cubicBezTo>
                    <a:cubicBezTo>
                      <a:pt x="122" y="215"/>
                      <a:pt x="143" y="202"/>
                      <a:pt x="159" y="177"/>
                    </a:cubicBezTo>
                    <a:lnTo>
                      <a:pt x="159" y="209"/>
                    </a:lnTo>
                    <a:lnTo>
                      <a:pt x="161" y="209"/>
                    </a:lnTo>
                    <a:cubicBezTo>
                      <a:pt x="188" y="207"/>
                      <a:pt x="211" y="207"/>
                      <a:pt x="231" y="209"/>
                    </a:cubicBezTo>
                    <a:lnTo>
                      <a:pt x="232" y="209"/>
                    </a:lnTo>
                    <a:lnTo>
                      <a:pt x="237" y="196"/>
                    </a:lnTo>
                    <a:lnTo>
                      <a:pt x="235" y="196"/>
                    </a:lnTo>
                    <a:cubicBezTo>
                      <a:pt x="225" y="196"/>
                      <a:pt x="216" y="195"/>
                      <a:pt x="211" y="192"/>
                    </a:cubicBezTo>
                    <a:cubicBezTo>
                      <a:pt x="205" y="189"/>
                      <a:pt x="202" y="181"/>
                      <a:pt x="202" y="170"/>
                    </a:cubicBezTo>
                    <a:lnTo>
                      <a:pt x="202" y="0"/>
                    </a:lnTo>
                    <a:lnTo>
                      <a:pt x="132" y="0"/>
                    </a:lnTo>
                    <a:lnTo>
                      <a:pt x="127" y="12"/>
                    </a:lnTo>
                    <a:lnTo>
                      <a:pt x="130" y="12"/>
                    </a:lnTo>
                    <a:cubicBezTo>
                      <a:pt x="141" y="12"/>
                      <a:pt x="148" y="14"/>
                      <a:pt x="152" y="17"/>
                    </a:cubicBezTo>
                    <a:cubicBezTo>
                      <a:pt x="158" y="22"/>
                      <a:pt x="162" y="32"/>
                      <a:pt x="162" y="47"/>
                    </a:cubicBezTo>
                    <a:lnTo>
                      <a:pt x="162" y="115"/>
                    </a:lnTo>
                    <a:cubicBezTo>
                      <a:pt x="162" y="139"/>
                      <a:pt x="156" y="159"/>
                      <a:pt x="142" y="175"/>
                    </a:cubicBezTo>
                    <a:cubicBezTo>
                      <a:pt x="130" y="190"/>
                      <a:pt x="117" y="196"/>
                      <a:pt x="106" y="194"/>
                    </a:cubicBezTo>
                    <a:cubicBezTo>
                      <a:pt x="87" y="190"/>
                      <a:pt x="77" y="170"/>
                      <a:pt x="77" y="131"/>
                    </a:cubicBezTo>
                    <a:lnTo>
                      <a:pt x="77" y="44"/>
                    </a:lnTo>
                    <a:cubicBezTo>
                      <a:pt x="77" y="26"/>
                      <a:pt x="77" y="14"/>
                      <a:pt x="76" y="4"/>
                    </a:cubicBezTo>
                    <a:lnTo>
                      <a:pt x="76" y="2"/>
                    </a:lnTo>
                    <a:lnTo>
                      <a:pt x="72" y="0"/>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5"/>
              <p:cNvSpPr>
                <a:spLocks/>
              </p:cNvSpPr>
              <p:nvPr/>
            </p:nvSpPr>
            <p:spPr bwMode="auto">
              <a:xfrm>
                <a:off x="4728" y="1128"/>
                <a:ext cx="70" cy="107"/>
              </a:xfrm>
              <a:custGeom>
                <a:avLst/>
                <a:gdLst>
                  <a:gd name="T0" fmla="*/ 28 w 146"/>
                  <a:gd name="T1" fmla="*/ 17 h 222"/>
                  <a:gd name="T2" fmla="*/ 7 w 146"/>
                  <a:gd name="T3" fmla="*/ 56 h 222"/>
                  <a:gd name="T4" fmla="*/ 35 w 146"/>
                  <a:gd name="T5" fmla="*/ 107 h 222"/>
                  <a:gd name="T6" fmla="*/ 83 w 146"/>
                  <a:gd name="T7" fmla="*/ 133 h 222"/>
                  <a:gd name="T8" fmla="*/ 110 w 146"/>
                  <a:gd name="T9" fmla="*/ 167 h 222"/>
                  <a:gd name="T10" fmla="*/ 98 w 146"/>
                  <a:gd name="T11" fmla="*/ 193 h 222"/>
                  <a:gd name="T12" fmla="*/ 70 w 146"/>
                  <a:gd name="T13" fmla="*/ 204 h 222"/>
                  <a:gd name="T14" fmla="*/ 30 w 146"/>
                  <a:gd name="T15" fmla="*/ 193 h 222"/>
                  <a:gd name="T16" fmla="*/ 17 w 146"/>
                  <a:gd name="T17" fmla="*/ 158 h 222"/>
                  <a:gd name="T18" fmla="*/ 17 w 146"/>
                  <a:gd name="T19" fmla="*/ 157 h 222"/>
                  <a:gd name="T20" fmla="*/ 5 w 146"/>
                  <a:gd name="T21" fmla="*/ 159 h 222"/>
                  <a:gd name="T22" fmla="*/ 0 w 146"/>
                  <a:gd name="T23" fmla="*/ 204 h 222"/>
                  <a:gd name="T24" fmla="*/ 0 w 146"/>
                  <a:gd name="T25" fmla="*/ 204 h 222"/>
                  <a:gd name="T26" fmla="*/ 61 w 146"/>
                  <a:gd name="T27" fmla="*/ 222 h 222"/>
                  <a:gd name="T28" fmla="*/ 122 w 146"/>
                  <a:gd name="T29" fmla="*/ 203 h 222"/>
                  <a:gd name="T30" fmla="*/ 146 w 146"/>
                  <a:gd name="T31" fmla="*/ 153 h 222"/>
                  <a:gd name="T32" fmla="*/ 118 w 146"/>
                  <a:gd name="T33" fmla="*/ 107 h 222"/>
                  <a:gd name="T34" fmla="*/ 70 w 146"/>
                  <a:gd name="T35" fmla="*/ 82 h 222"/>
                  <a:gd name="T36" fmla="*/ 45 w 146"/>
                  <a:gd name="T37" fmla="*/ 48 h 222"/>
                  <a:gd name="T38" fmla="*/ 56 w 146"/>
                  <a:gd name="T39" fmla="*/ 25 h 222"/>
                  <a:gd name="T40" fmla="*/ 78 w 146"/>
                  <a:gd name="T41" fmla="*/ 18 h 222"/>
                  <a:gd name="T42" fmla="*/ 87 w 146"/>
                  <a:gd name="T43" fmla="*/ 19 h 222"/>
                  <a:gd name="T44" fmla="*/ 121 w 146"/>
                  <a:gd name="T45" fmla="*/ 64 h 222"/>
                  <a:gd name="T46" fmla="*/ 121 w 146"/>
                  <a:gd name="T47" fmla="*/ 65 h 222"/>
                  <a:gd name="T48" fmla="*/ 132 w 146"/>
                  <a:gd name="T49" fmla="*/ 63 h 222"/>
                  <a:gd name="T50" fmla="*/ 137 w 146"/>
                  <a:gd name="T51" fmla="*/ 18 h 222"/>
                  <a:gd name="T52" fmla="*/ 137 w 146"/>
                  <a:gd name="T53" fmla="*/ 18 h 222"/>
                  <a:gd name="T54" fmla="*/ 83 w 146"/>
                  <a:gd name="T55" fmla="*/ 0 h 222"/>
                  <a:gd name="T56" fmla="*/ 28 w 146"/>
                  <a:gd name="T5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22">
                    <a:moveTo>
                      <a:pt x="28" y="17"/>
                    </a:moveTo>
                    <a:cubicBezTo>
                      <a:pt x="15" y="27"/>
                      <a:pt x="7" y="39"/>
                      <a:pt x="7" y="56"/>
                    </a:cubicBezTo>
                    <a:cubicBezTo>
                      <a:pt x="7" y="77"/>
                      <a:pt x="16" y="94"/>
                      <a:pt x="35" y="107"/>
                    </a:cubicBezTo>
                    <a:lnTo>
                      <a:pt x="83" y="133"/>
                    </a:lnTo>
                    <a:cubicBezTo>
                      <a:pt x="101" y="142"/>
                      <a:pt x="110" y="153"/>
                      <a:pt x="110" y="167"/>
                    </a:cubicBezTo>
                    <a:cubicBezTo>
                      <a:pt x="110" y="177"/>
                      <a:pt x="106" y="185"/>
                      <a:pt x="98" y="193"/>
                    </a:cubicBezTo>
                    <a:cubicBezTo>
                      <a:pt x="91" y="200"/>
                      <a:pt x="81" y="204"/>
                      <a:pt x="70" y="204"/>
                    </a:cubicBezTo>
                    <a:cubicBezTo>
                      <a:pt x="52" y="205"/>
                      <a:pt x="38" y="202"/>
                      <a:pt x="30" y="193"/>
                    </a:cubicBezTo>
                    <a:cubicBezTo>
                      <a:pt x="22" y="185"/>
                      <a:pt x="17" y="173"/>
                      <a:pt x="17" y="158"/>
                    </a:cubicBezTo>
                    <a:lnTo>
                      <a:pt x="17" y="157"/>
                    </a:lnTo>
                    <a:lnTo>
                      <a:pt x="5" y="159"/>
                    </a:lnTo>
                    <a:lnTo>
                      <a:pt x="0" y="204"/>
                    </a:lnTo>
                    <a:lnTo>
                      <a:pt x="0" y="204"/>
                    </a:lnTo>
                    <a:cubicBezTo>
                      <a:pt x="11" y="216"/>
                      <a:pt x="32" y="222"/>
                      <a:pt x="61" y="222"/>
                    </a:cubicBezTo>
                    <a:cubicBezTo>
                      <a:pt x="86" y="222"/>
                      <a:pt x="107" y="216"/>
                      <a:pt x="122" y="203"/>
                    </a:cubicBezTo>
                    <a:cubicBezTo>
                      <a:pt x="138" y="191"/>
                      <a:pt x="146" y="174"/>
                      <a:pt x="146" y="153"/>
                    </a:cubicBezTo>
                    <a:cubicBezTo>
                      <a:pt x="146" y="134"/>
                      <a:pt x="137" y="119"/>
                      <a:pt x="118" y="107"/>
                    </a:cubicBezTo>
                    <a:lnTo>
                      <a:pt x="70" y="82"/>
                    </a:lnTo>
                    <a:cubicBezTo>
                      <a:pt x="52" y="72"/>
                      <a:pt x="45" y="62"/>
                      <a:pt x="45" y="48"/>
                    </a:cubicBezTo>
                    <a:cubicBezTo>
                      <a:pt x="45" y="38"/>
                      <a:pt x="48" y="30"/>
                      <a:pt x="56" y="25"/>
                    </a:cubicBezTo>
                    <a:cubicBezTo>
                      <a:pt x="62" y="20"/>
                      <a:pt x="71" y="18"/>
                      <a:pt x="78" y="18"/>
                    </a:cubicBezTo>
                    <a:cubicBezTo>
                      <a:pt x="82" y="18"/>
                      <a:pt x="85" y="18"/>
                      <a:pt x="87" y="19"/>
                    </a:cubicBezTo>
                    <a:cubicBezTo>
                      <a:pt x="110" y="25"/>
                      <a:pt x="121" y="40"/>
                      <a:pt x="121" y="64"/>
                    </a:cubicBezTo>
                    <a:lnTo>
                      <a:pt x="121" y="65"/>
                    </a:lnTo>
                    <a:lnTo>
                      <a:pt x="132" y="63"/>
                    </a:lnTo>
                    <a:lnTo>
                      <a:pt x="137" y="18"/>
                    </a:lnTo>
                    <a:lnTo>
                      <a:pt x="137" y="18"/>
                    </a:lnTo>
                    <a:cubicBezTo>
                      <a:pt x="126" y="7"/>
                      <a:pt x="108" y="0"/>
                      <a:pt x="83" y="0"/>
                    </a:cubicBezTo>
                    <a:cubicBezTo>
                      <a:pt x="62" y="2"/>
                      <a:pt x="42" y="7"/>
                      <a:pt x="28" y="17"/>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6"/>
              <p:cNvSpPr>
                <a:spLocks/>
              </p:cNvSpPr>
              <p:nvPr/>
            </p:nvSpPr>
            <p:spPr bwMode="auto">
              <a:xfrm>
                <a:off x="3918" y="849"/>
                <a:ext cx="146" cy="160"/>
              </a:xfrm>
              <a:custGeom>
                <a:avLst/>
                <a:gdLst>
                  <a:gd name="T0" fmla="*/ 302 w 305"/>
                  <a:gd name="T1" fmla="*/ 0 h 333"/>
                  <a:gd name="T2" fmla="*/ 215 w 305"/>
                  <a:gd name="T3" fmla="*/ 0 h 333"/>
                  <a:gd name="T4" fmla="*/ 210 w 305"/>
                  <a:gd name="T5" fmla="*/ 15 h 333"/>
                  <a:gd name="T6" fmla="*/ 212 w 305"/>
                  <a:gd name="T7" fmla="*/ 15 h 333"/>
                  <a:gd name="T8" fmla="*/ 240 w 305"/>
                  <a:gd name="T9" fmla="*/ 19 h 333"/>
                  <a:gd name="T10" fmla="*/ 247 w 305"/>
                  <a:gd name="T11" fmla="*/ 44 h 333"/>
                  <a:gd name="T12" fmla="*/ 247 w 305"/>
                  <a:gd name="T13" fmla="*/ 228 h 333"/>
                  <a:gd name="T14" fmla="*/ 235 w 305"/>
                  <a:gd name="T15" fmla="*/ 286 h 333"/>
                  <a:gd name="T16" fmla="*/ 167 w 305"/>
                  <a:gd name="T17" fmla="*/ 313 h 333"/>
                  <a:gd name="T18" fmla="*/ 95 w 305"/>
                  <a:gd name="T19" fmla="*/ 225 h 333"/>
                  <a:gd name="T20" fmla="*/ 95 w 305"/>
                  <a:gd name="T21" fmla="*/ 50 h 333"/>
                  <a:gd name="T22" fmla="*/ 102 w 305"/>
                  <a:gd name="T23" fmla="*/ 18 h 333"/>
                  <a:gd name="T24" fmla="*/ 131 w 305"/>
                  <a:gd name="T25" fmla="*/ 15 h 333"/>
                  <a:gd name="T26" fmla="*/ 132 w 305"/>
                  <a:gd name="T27" fmla="*/ 15 h 333"/>
                  <a:gd name="T28" fmla="*/ 137 w 305"/>
                  <a:gd name="T29" fmla="*/ 0 h 333"/>
                  <a:gd name="T30" fmla="*/ 5 w 305"/>
                  <a:gd name="T31" fmla="*/ 0 h 333"/>
                  <a:gd name="T32" fmla="*/ 0 w 305"/>
                  <a:gd name="T33" fmla="*/ 15 h 333"/>
                  <a:gd name="T34" fmla="*/ 2 w 305"/>
                  <a:gd name="T35" fmla="*/ 15 h 333"/>
                  <a:gd name="T36" fmla="*/ 35 w 305"/>
                  <a:gd name="T37" fmla="*/ 19 h 333"/>
                  <a:gd name="T38" fmla="*/ 41 w 305"/>
                  <a:gd name="T39" fmla="*/ 33 h 333"/>
                  <a:gd name="T40" fmla="*/ 42 w 305"/>
                  <a:gd name="T41" fmla="*/ 50 h 333"/>
                  <a:gd name="T42" fmla="*/ 42 w 305"/>
                  <a:gd name="T43" fmla="*/ 165 h 333"/>
                  <a:gd name="T44" fmla="*/ 42 w 305"/>
                  <a:gd name="T45" fmla="*/ 249 h 333"/>
                  <a:gd name="T46" fmla="*/ 71 w 305"/>
                  <a:gd name="T47" fmla="*/ 310 h 333"/>
                  <a:gd name="T48" fmla="*/ 147 w 305"/>
                  <a:gd name="T49" fmla="*/ 333 h 333"/>
                  <a:gd name="T50" fmla="*/ 268 w 305"/>
                  <a:gd name="T51" fmla="*/ 240 h 333"/>
                  <a:gd name="T52" fmla="*/ 268 w 305"/>
                  <a:gd name="T53" fmla="*/ 44 h 333"/>
                  <a:gd name="T54" fmla="*/ 275 w 305"/>
                  <a:gd name="T55" fmla="*/ 20 h 333"/>
                  <a:gd name="T56" fmla="*/ 298 w 305"/>
                  <a:gd name="T57" fmla="*/ 16 h 333"/>
                  <a:gd name="T58" fmla="*/ 300 w 305"/>
                  <a:gd name="T59" fmla="*/ 16 h 333"/>
                  <a:gd name="T60" fmla="*/ 305 w 305"/>
                  <a:gd name="T61" fmla="*/ 1 h 333"/>
                  <a:gd name="T62" fmla="*/ 302 w 305"/>
                  <a:gd name="T63" fmla="*/ 1 h 333"/>
                  <a:gd name="T64" fmla="*/ 302 w 305"/>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 h="333">
                    <a:moveTo>
                      <a:pt x="302" y="0"/>
                    </a:moveTo>
                    <a:lnTo>
                      <a:pt x="215" y="0"/>
                    </a:lnTo>
                    <a:lnTo>
                      <a:pt x="210" y="15"/>
                    </a:lnTo>
                    <a:lnTo>
                      <a:pt x="212" y="15"/>
                    </a:lnTo>
                    <a:cubicBezTo>
                      <a:pt x="231" y="15"/>
                      <a:pt x="237" y="16"/>
                      <a:pt x="240" y="19"/>
                    </a:cubicBezTo>
                    <a:cubicBezTo>
                      <a:pt x="245" y="21"/>
                      <a:pt x="247" y="30"/>
                      <a:pt x="247" y="44"/>
                    </a:cubicBezTo>
                    <a:lnTo>
                      <a:pt x="247" y="228"/>
                    </a:lnTo>
                    <a:cubicBezTo>
                      <a:pt x="247" y="255"/>
                      <a:pt x="243" y="275"/>
                      <a:pt x="235" y="286"/>
                    </a:cubicBezTo>
                    <a:cubicBezTo>
                      <a:pt x="222" y="304"/>
                      <a:pt x="200" y="313"/>
                      <a:pt x="167" y="313"/>
                    </a:cubicBezTo>
                    <a:cubicBezTo>
                      <a:pt x="118" y="313"/>
                      <a:pt x="95" y="284"/>
                      <a:pt x="95" y="225"/>
                    </a:cubicBezTo>
                    <a:lnTo>
                      <a:pt x="95" y="50"/>
                    </a:lnTo>
                    <a:cubicBezTo>
                      <a:pt x="95" y="33"/>
                      <a:pt x="97" y="21"/>
                      <a:pt x="102" y="18"/>
                    </a:cubicBezTo>
                    <a:cubicBezTo>
                      <a:pt x="105" y="16"/>
                      <a:pt x="111" y="15"/>
                      <a:pt x="131" y="15"/>
                    </a:cubicBezTo>
                    <a:lnTo>
                      <a:pt x="132" y="15"/>
                    </a:lnTo>
                    <a:lnTo>
                      <a:pt x="137" y="0"/>
                    </a:lnTo>
                    <a:lnTo>
                      <a:pt x="5" y="0"/>
                    </a:lnTo>
                    <a:lnTo>
                      <a:pt x="0" y="15"/>
                    </a:lnTo>
                    <a:lnTo>
                      <a:pt x="2" y="15"/>
                    </a:lnTo>
                    <a:cubicBezTo>
                      <a:pt x="25" y="15"/>
                      <a:pt x="32" y="16"/>
                      <a:pt x="35" y="19"/>
                    </a:cubicBezTo>
                    <a:cubicBezTo>
                      <a:pt x="38" y="21"/>
                      <a:pt x="40" y="25"/>
                      <a:pt x="41" y="33"/>
                    </a:cubicBezTo>
                    <a:cubicBezTo>
                      <a:pt x="42" y="35"/>
                      <a:pt x="42" y="41"/>
                      <a:pt x="42" y="50"/>
                    </a:cubicBezTo>
                    <a:lnTo>
                      <a:pt x="42" y="165"/>
                    </a:lnTo>
                    <a:lnTo>
                      <a:pt x="42" y="249"/>
                    </a:lnTo>
                    <a:cubicBezTo>
                      <a:pt x="42" y="274"/>
                      <a:pt x="52" y="295"/>
                      <a:pt x="71" y="310"/>
                    </a:cubicBezTo>
                    <a:cubicBezTo>
                      <a:pt x="90" y="325"/>
                      <a:pt x="116" y="333"/>
                      <a:pt x="147" y="333"/>
                    </a:cubicBezTo>
                    <a:cubicBezTo>
                      <a:pt x="227" y="333"/>
                      <a:pt x="268" y="301"/>
                      <a:pt x="268" y="240"/>
                    </a:cubicBezTo>
                    <a:lnTo>
                      <a:pt x="268" y="44"/>
                    </a:lnTo>
                    <a:cubicBezTo>
                      <a:pt x="268" y="31"/>
                      <a:pt x="271" y="23"/>
                      <a:pt x="275" y="20"/>
                    </a:cubicBezTo>
                    <a:cubicBezTo>
                      <a:pt x="277" y="19"/>
                      <a:pt x="283" y="16"/>
                      <a:pt x="298" y="16"/>
                    </a:cubicBezTo>
                    <a:lnTo>
                      <a:pt x="300" y="16"/>
                    </a:lnTo>
                    <a:lnTo>
                      <a:pt x="305" y="1"/>
                    </a:lnTo>
                    <a:lnTo>
                      <a:pt x="302" y="1"/>
                    </a:lnTo>
                    <a:lnTo>
                      <a:pt x="302" y="0"/>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7"/>
              <p:cNvSpPr>
                <a:spLocks/>
              </p:cNvSpPr>
              <p:nvPr/>
            </p:nvSpPr>
            <p:spPr bwMode="auto">
              <a:xfrm>
                <a:off x="4072" y="894"/>
                <a:ext cx="124" cy="111"/>
              </a:xfrm>
              <a:custGeom>
                <a:avLst/>
                <a:gdLst>
                  <a:gd name="T0" fmla="*/ 114 w 258"/>
                  <a:gd name="T1" fmla="*/ 16 h 232"/>
                  <a:gd name="T2" fmla="*/ 83 w 258"/>
                  <a:gd name="T3" fmla="*/ 50 h 232"/>
                  <a:gd name="T4" fmla="*/ 84 w 258"/>
                  <a:gd name="T5" fmla="*/ 6 h 232"/>
                  <a:gd name="T6" fmla="*/ 83 w 258"/>
                  <a:gd name="T7" fmla="*/ 6 h 232"/>
                  <a:gd name="T8" fmla="*/ 7 w 258"/>
                  <a:gd name="T9" fmla="*/ 6 h 232"/>
                  <a:gd name="T10" fmla="*/ 5 w 258"/>
                  <a:gd name="T11" fmla="*/ 6 h 232"/>
                  <a:gd name="T12" fmla="*/ 0 w 258"/>
                  <a:gd name="T13" fmla="*/ 20 h 232"/>
                  <a:gd name="T14" fmla="*/ 3 w 258"/>
                  <a:gd name="T15" fmla="*/ 20 h 232"/>
                  <a:gd name="T16" fmla="*/ 28 w 258"/>
                  <a:gd name="T17" fmla="*/ 25 h 232"/>
                  <a:gd name="T18" fmla="*/ 38 w 258"/>
                  <a:gd name="T19" fmla="*/ 51 h 232"/>
                  <a:gd name="T20" fmla="*/ 39 w 258"/>
                  <a:gd name="T21" fmla="*/ 131 h 232"/>
                  <a:gd name="T22" fmla="*/ 39 w 258"/>
                  <a:gd name="T23" fmla="*/ 182 h 232"/>
                  <a:gd name="T24" fmla="*/ 32 w 258"/>
                  <a:gd name="T25" fmla="*/ 215 h 232"/>
                  <a:gd name="T26" fmla="*/ 10 w 258"/>
                  <a:gd name="T27" fmla="*/ 219 h 232"/>
                  <a:gd name="T28" fmla="*/ 7 w 258"/>
                  <a:gd name="T29" fmla="*/ 219 h 232"/>
                  <a:gd name="T30" fmla="*/ 2 w 258"/>
                  <a:gd name="T31" fmla="*/ 232 h 232"/>
                  <a:gd name="T32" fmla="*/ 4 w 258"/>
                  <a:gd name="T33" fmla="*/ 232 h 232"/>
                  <a:gd name="T34" fmla="*/ 60 w 258"/>
                  <a:gd name="T35" fmla="*/ 231 h 232"/>
                  <a:gd name="T36" fmla="*/ 102 w 258"/>
                  <a:gd name="T37" fmla="*/ 232 h 232"/>
                  <a:gd name="T38" fmla="*/ 103 w 258"/>
                  <a:gd name="T39" fmla="*/ 232 h 232"/>
                  <a:gd name="T40" fmla="*/ 108 w 258"/>
                  <a:gd name="T41" fmla="*/ 219 h 232"/>
                  <a:gd name="T42" fmla="*/ 107 w 258"/>
                  <a:gd name="T43" fmla="*/ 219 h 232"/>
                  <a:gd name="T44" fmla="*/ 89 w 258"/>
                  <a:gd name="T45" fmla="*/ 215 h 232"/>
                  <a:gd name="T46" fmla="*/ 82 w 258"/>
                  <a:gd name="T47" fmla="*/ 182 h 232"/>
                  <a:gd name="T48" fmla="*/ 82 w 258"/>
                  <a:gd name="T49" fmla="*/ 115 h 232"/>
                  <a:gd name="T50" fmla="*/ 104 w 258"/>
                  <a:gd name="T51" fmla="*/ 51 h 232"/>
                  <a:gd name="T52" fmla="*/ 147 w 258"/>
                  <a:gd name="T53" fmla="*/ 31 h 232"/>
                  <a:gd name="T54" fmla="*/ 173 w 258"/>
                  <a:gd name="T55" fmla="*/ 50 h 232"/>
                  <a:gd name="T56" fmla="*/ 178 w 258"/>
                  <a:gd name="T57" fmla="*/ 94 h 232"/>
                  <a:gd name="T58" fmla="*/ 178 w 258"/>
                  <a:gd name="T59" fmla="*/ 184 h 232"/>
                  <a:gd name="T60" fmla="*/ 179 w 258"/>
                  <a:gd name="T61" fmla="*/ 230 h 232"/>
                  <a:gd name="T62" fmla="*/ 179 w 258"/>
                  <a:gd name="T63" fmla="*/ 231 h 232"/>
                  <a:gd name="T64" fmla="*/ 180 w 258"/>
                  <a:gd name="T65" fmla="*/ 231 h 232"/>
                  <a:gd name="T66" fmla="*/ 252 w 258"/>
                  <a:gd name="T67" fmla="*/ 231 h 232"/>
                  <a:gd name="T68" fmla="*/ 253 w 258"/>
                  <a:gd name="T69" fmla="*/ 231 h 232"/>
                  <a:gd name="T70" fmla="*/ 258 w 258"/>
                  <a:gd name="T71" fmla="*/ 217 h 232"/>
                  <a:gd name="T72" fmla="*/ 257 w 258"/>
                  <a:gd name="T73" fmla="*/ 217 h 232"/>
                  <a:gd name="T74" fmla="*/ 232 w 258"/>
                  <a:gd name="T75" fmla="*/ 214 h 232"/>
                  <a:gd name="T76" fmla="*/ 223 w 258"/>
                  <a:gd name="T77" fmla="*/ 181 h 232"/>
                  <a:gd name="T78" fmla="*/ 223 w 258"/>
                  <a:gd name="T79" fmla="*/ 97 h 232"/>
                  <a:gd name="T80" fmla="*/ 223 w 258"/>
                  <a:gd name="T81" fmla="*/ 70 h 232"/>
                  <a:gd name="T82" fmla="*/ 223 w 258"/>
                  <a:gd name="T83" fmla="*/ 60 h 232"/>
                  <a:gd name="T84" fmla="*/ 183 w 258"/>
                  <a:gd name="T85" fmla="*/ 2 h 232"/>
                  <a:gd name="T86" fmla="*/ 163 w 258"/>
                  <a:gd name="T87" fmla="*/ 0 h 232"/>
                  <a:gd name="T88" fmla="*/ 114 w 258"/>
                  <a:gd name="T89" fmla="*/ 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232">
                    <a:moveTo>
                      <a:pt x="114" y="16"/>
                    </a:moveTo>
                    <a:cubicBezTo>
                      <a:pt x="102" y="25"/>
                      <a:pt x="90" y="37"/>
                      <a:pt x="83" y="50"/>
                    </a:cubicBezTo>
                    <a:cubicBezTo>
                      <a:pt x="83" y="40"/>
                      <a:pt x="84" y="6"/>
                      <a:pt x="84" y="6"/>
                    </a:cubicBezTo>
                    <a:lnTo>
                      <a:pt x="83" y="6"/>
                    </a:lnTo>
                    <a:cubicBezTo>
                      <a:pt x="55" y="7"/>
                      <a:pt x="30" y="7"/>
                      <a:pt x="7" y="6"/>
                    </a:cubicBezTo>
                    <a:lnTo>
                      <a:pt x="5" y="6"/>
                    </a:lnTo>
                    <a:lnTo>
                      <a:pt x="0" y="20"/>
                    </a:lnTo>
                    <a:lnTo>
                      <a:pt x="3" y="20"/>
                    </a:lnTo>
                    <a:cubicBezTo>
                      <a:pt x="14" y="20"/>
                      <a:pt x="23" y="21"/>
                      <a:pt x="28" y="25"/>
                    </a:cubicBezTo>
                    <a:cubicBezTo>
                      <a:pt x="34" y="29"/>
                      <a:pt x="38" y="39"/>
                      <a:pt x="38" y="51"/>
                    </a:cubicBezTo>
                    <a:cubicBezTo>
                      <a:pt x="39" y="66"/>
                      <a:pt x="39" y="92"/>
                      <a:pt x="39" y="131"/>
                    </a:cubicBezTo>
                    <a:lnTo>
                      <a:pt x="39" y="182"/>
                    </a:lnTo>
                    <a:cubicBezTo>
                      <a:pt x="39" y="199"/>
                      <a:pt x="37" y="210"/>
                      <a:pt x="32" y="215"/>
                    </a:cubicBezTo>
                    <a:cubicBezTo>
                      <a:pt x="30" y="216"/>
                      <a:pt x="24" y="219"/>
                      <a:pt x="10" y="219"/>
                    </a:cubicBezTo>
                    <a:lnTo>
                      <a:pt x="7" y="219"/>
                    </a:lnTo>
                    <a:lnTo>
                      <a:pt x="2" y="232"/>
                    </a:lnTo>
                    <a:lnTo>
                      <a:pt x="4" y="232"/>
                    </a:lnTo>
                    <a:cubicBezTo>
                      <a:pt x="29" y="231"/>
                      <a:pt x="48" y="231"/>
                      <a:pt x="60" y="231"/>
                    </a:cubicBezTo>
                    <a:cubicBezTo>
                      <a:pt x="72" y="231"/>
                      <a:pt x="85" y="231"/>
                      <a:pt x="102" y="232"/>
                    </a:cubicBezTo>
                    <a:lnTo>
                      <a:pt x="103" y="232"/>
                    </a:lnTo>
                    <a:lnTo>
                      <a:pt x="108" y="219"/>
                    </a:lnTo>
                    <a:lnTo>
                      <a:pt x="107" y="219"/>
                    </a:lnTo>
                    <a:cubicBezTo>
                      <a:pt x="99" y="219"/>
                      <a:pt x="93" y="217"/>
                      <a:pt x="89" y="215"/>
                    </a:cubicBezTo>
                    <a:cubicBezTo>
                      <a:pt x="85" y="212"/>
                      <a:pt x="82" y="205"/>
                      <a:pt x="82" y="182"/>
                    </a:cubicBezTo>
                    <a:lnTo>
                      <a:pt x="82" y="115"/>
                    </a:lnTo>
                    <a:cubicBezTo>
                      <a:pt x="82" y="89"/>
                      <a:pt x="89" y="67"/>
                      <a:pt x="104" y="51"/>
                    </a:cubicBezTo>
                    <a:cubicBezTo>
                      <a:pt x="117" y="39"/>
                      <a:pt x="132" y="31"/>
                      <a:pt x="147" y="31"/>
                    </a:cubicBezTo>
                    <a:cubicBezTo>
                      <a:pt x="159" y="31"/>
                      <a:pt x="168" y="37"/>
                      <a:pt x="173" y="50"/>
                    </a:cubicBezTo>
                    <a:cubicBezTo>
                      <a:pt x="177" y="59"/>
                      <a:pt x="178" y="74"/>
                      <a:pt x="178" y="94"/>
                    </a:cubicBezTo>
                    <a:lnTo>
                      <a:pt x="178" y="184"/>
                    </a:lnTo>
                    <a:cubicBezTo>
                      <a:pt x="178" y="202"/>
                      <a:pt x="178" y="219"/>
                      <a:pt x="179" y="230"/>
                    </a:cubicBezTo>
                    <a:lnTo>
                      <a:pt x="179" y="231"/>
                    </a:lnTo>
                    <a:lnTo>
                      <a:pt x="180" y="231"/>
                    </a:lnTo>
                    <a:cubicBezTo>
                      <a:pt x="207" y="230"/>
                      <a:pt x="230" y="230"/>
                      <a:pt x="252" y="231"/>
                    </a:cubicBezTo>
                    <a:lnTo>
                      <a:pt x="253" y="231"/>
                    </a:lnTo>
                    <a:lnTo>
                      <a:pt x="258" y="217"/>
                    </a:lnTo>
                    <a:lnTo>
                      <a:pt x="257" y="217"/>
                    </a:lnTo>
                    <a:cubicBezTo>
                      <a:pt x="240" y="217"/>
                      <a:pt x="234" y="215"/>
                      <a:pt x="232" y="214"/>
                    </a:cubicBezTo>
                    <a:cubicBezTo>
                      <a:pt x="225" y="209"/>
                      <a:pt x="223" y="197"/>
                      <a:pt x="223" y="181"/>
                    </a:cubicBezTo>
                    <a:lnTo>
                      <a:pt x="223" y="97"/>
                    </a:lnTo>
                    <a:lnTo>
                      <a:pt x="223" y="70"/>
                    </a:lnTo>
                    <a:lnTo>
                      <a:pt x="223" y="60"/>
                    </a:lnTo>
                    <a:cubicBezTo>
                      <a:pt x="223" y="30"/>
                      <a:pt x="209" y="10"/>
                      <a:pt x="183" y="2"/>
                    </a:cubicBezTo>
                    <a:cubicBezTo>
                      <a:pt x="177" y="0"/>
                      <a:pt x="169" y="0"/>
                      <a:pt x="163" y="0"/>
                    </a:cubicBezTo>
                    <a:cubicBezTo>
                      <a:pt x="145" y="1"/>
                      <a:pt x="129" y="6"/>
                      <a:pt x="114" y="16"/>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8"/>
              <p:cNvSpPr>
                <a:spLocks/>
              </p:cNvSpPr>
              <p:nvPr/>
            </p:nvSpPr>
            <p:spPr bwMode="auto">
              <a:xfrm>
                <a:off x="4202" y="897"/>
                <a:ext cx="56" cy="109"/>
              </a:xfrm>
              <a:custGeom>
                <a:avLst/>
                <a:gdLst>
                  <a:gd name="T0" fmla="*/ 79 w 117"/>
                  <a:gd name="T1" fmla="*/ 0 h 227"/>
                  <a:gd name="T2" fmla="*/ 8 w 117"/>
                  <a:gd name="T3" fmla="*/ 0 h 227"/>
                  <a:gd name="T4" fmla="*/ 7 w 117"/>
                  <a:gd name="T5" fmla="*/ 0 h 227"/>
                  <a:gd name="T6" fmla="*/ 0 w 117"/>
                  <a:gd name="T7" fmla="*/ 14 h 227"/>
                  <a:gd name="T8" fmla="*/ 3 w 117"/>
                  <a:gd name="T9" fmla="*/ 14 h 227"/>
                  <a:gd name="T10" fmla="*/ 24 w 117"/>
                  <a:gd name="T11" fmla="*/ 18 h 227"/>
                  <a:gd name="T12" fmla="*/ 35 w 117"/>
                  <a:gd name="T13" fmla="*/ 44 h 227"/>
                  <a:gd name="T14" fmla="*/ 35 w 117"/>
                  <a:gd name="T15" fmla="*/ 179 h 227"/>
                  <a:gd name="T16" fmla="*/ 37 w 117"/>
                  <a:gd name="T17" fmla="*/ 225 h 227"/>
                  <a:gd name="T18" fmla="*/ 37 w 117"/>
                  <a:gd name="T19" fmla="*/ 227 h 227"/>
                  <a:gd name="T20" fmla="*/ 38 w 117"/>
                  <a:gd name="T21" fmla="*/ 227 h 227"/>
                  <a:gd name="T22" fmla="*/ 110 w 117"/>
                  <a:gd name="T23" fmla="*/ 227 h 227"/>
                  <a:gd name="T24" fmla="*/ 112 w 117"/>
                  <a:gd name="T25" fmla="*/ 227 h 227"/>
                  <a:gd name="T26" fmla="*/ 117 w 117"/>
                  <a:gd name="T27" fmla="*/ 213 h 227"/>
                  <a:gd name="T28" fmla="*/ 114 w 117"/>
                  <a:gd name="T29" fmla="*/ 213 h 227"/>
                  <a:gd name="T30" fmla="*/ 92 w 117"/>
                  <a:gd name="T31" fmla="*/ 209 h 227"/>
                  <a:gd name="T32" fmla="*/ 80 w 117"/>
                  <a:gd name="T33" fmla="*/ 177 h 227"/>
                  <a:gd name="T34" fmla="*/ 80 w 117"/>
                  <a:gd name="T35" fmla="*/ 0 h 227"/>
                  <a:gd name="T36" fmla="*/ 79 w 117"/>
                  <a:gd name="T3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227">
                    <a:moveTo>
                      <a:pt x="79" y="0"/>
                    </a:moveTo>
                    <a:cubicBezTo>
                      <a:pt x="54" y="2"/>
                      <a:pt x="30" y="2"/>
                      <a:pt x="8" y="0"/>
                    </a:cubicBezTo>
                    <a:lnTo>
                      <a:pt x="7" y="0"/>
                    </a:lnTo>
                    <a:lnTo>
                      <a:pt x="0" y="14"/>
                    </a:lnTo>
                    <a:lnTo>
                      <a:pt x="3" y="14"/>
                    </a:lnTo>
                    <a:cubicBezTo>
                      <a:pt x="12" y="14"/>
                      <a:pt x="19" y="15"/>
                      <a:pt x="24" y="18"/>
                    </a:cubicBezTo>
                    <a:cubicBezTo>
                      <a:pt x="32" y="23"/>
                      <a:pt x="35" y="32"/>
                      <a:pt x="35" y="44"/>
                    </a:cubicBezTo>
                    <a:lnTo>
                      <a:pt x="35" y="179"/>
                    </a:lnTo>
                    <a:cubicBezTo>
                      <a:pt x="35" y="198"/>
                      <a:pt x="35" y="213"/>
                      <a:pt x="37" y="225"/>
                    </a:cubicBezTo>
                    <a:lnTo>
                      <a:pt x="37" y="227"/>
                    </a:lnTo>
                    <a:lnTo>
                      <a:pt x="38" y="227"/>
                    </a:lnTo>
                    <a:cubicBezTo>
                      <a:pt x="64" y="225"/>
                      <a:pt x="88" y="225"/>
                      <a:pt x="110" y="227"/>
                    </a:cubicBezTo>
                    <a:lnTo>
                      <a:pt x="112" y="227"/>
                    </a:lnTo>
                    <a:lnTo>
                      <a:pt x="117" y="213"/>
                    </a:lnTo>
                    <a:lnTo>
                      <a:pt x="114" y="213"/>
                    </a:lnTo>
                    <a:cubicBezTo>
                      <a:pt x="104" y="213"/>
                      <a:pt x="97" y="212"/>
                      <a:pt x="92" y="209"/>
                    </a:cubicBezTo>
                    <a:cubicBezTo>
                      <a:pt x="84" y="204"/>
                      <a:pt x="80" y="193"/>
                      <a:pt x="80" y="177"/>
                    </a:cubicBezTo>
                    <a:lnTo>
                      <a:pt x="80" y="0"/>
                    </a:lnTo>
                    <a:lnTo>
                      <a:pt x="79" y="0"/>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9"/>
              <p:cNvSpPr>
                <a:spLocks/>
              </p:cNvSpPr>
              <p:nvPr/>
            </p:nvSpPr>
            <p:spPr bwMode="auto">
              <a:xfrm>
                <a:off x="4218" y="854"/>
                <a:ext cx="24" cy="23"/>
              </a:xfrm>
              <a:custGeom>
                <a:avLst/>
                <a:gdLst>
                  <a:gd name="T0" fmla="*/ 7 w 51"/>
                  <a:gd name="T1" fmla="*/ 6 h 49"/>
                  <a:gd name="T2" fmla="*/ 0 w 51"/>
                  <a:gd name="T3" fmla="*/ 24 h 49"/>
                  <a:gd name="T4" fmla="*/ 7 w 51"/>
                  <a:gd name="T5" fmla="*/ 41 h 49"/>
                  <a:gd name="T6" fmla="*/ 26 w 51"/>
                  <a:gd name="T7" fmla="*/ 49 h 49"/>
                  <a:gd name="T8" fmla="*/ 44 w 51"/>
                  <a:gd name="T9" fmla="*/ 41 h 49"/>
                  <a:gd name="T10" fmla="*/ 51 w 51"/>
                  <a:gd name="T11" fmla="*/ 24 h 49"/>
                  <a:gd name="T12" fmla="*/ 44 w 51"/>
                  <a:gd name="T13" fmla="*/ 8 h 49"/>
                  <a:gd name="T14" fmla="*/ 26 w 51"/>
                  <a:gd name="T15" fmla="*/ 0 h 49"/>
                  <a:gd name="T16" fmla="*/ 7 w 51"/>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9">
                    <a:moveTo>
                      <a:pt x="7" y="6"/>
                    </a:moveTo>
                    <a:cubicBezTo>
                      <a:pt x="2" y="11"/>
                      <a:pt x="0" y="16"/>
                      <a:pt x="0" y="24"/>
                    </a:cubicBezTo>
                    <a:cubicBezTo>
                      <a:pt x="0" y="31"/>
                      <a:pt x="2" y="36"/>
                      <a:pt x="7" y="41"/>
                    </a:cubicBezTo>
                    <a:cubicBezTo>
                      <a:pt x="12" y="46"/>
                      <a:pt x="19" y="49"/>
                      <a:pt x="26" y="49"/>
                    </a:cubicBezTo>
                    <a:cubicBezTo>
                      <a:pt x="34" y="49"/>
                      <a:pt x="39" y="46"/>
                      <a:pt x="44" y="41"/>
                    </a:cubicBezTo>
                    <a:cubicBezTo>
                      <a:pt x="49" y="36"/>
                      <a:pt x="51" y="30"/>
                      <a:pt x="51" y="24"/>
                    </a:cubicBezTo>
                    <a:cubicBezTo>
                      <a:pt x="51" y="18"/>
                      <a:pt x="49" y="11"/>
                      <a:pt x="44" y="8"/>
                    </a:cubicBezTo>
                    <a:cubicBezTo>
                      <a:pt x="39" y="3"/>
                      <a:pt x="32" y="0"/>
                      <a:pt x="26" y="0"/>
                    </a:cubicBezTo>
                    <a:cubicBezTo>
                      <a:pt x="19" y="0"/>
                      <a:pt x="12" y="3"/>
                      <a:pt x="7" y="6"/>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0"/>
              <p:cNvSpPr>
                <a:spLocks/>
              </p:cNvSpPr>
              <p:nvPr/>
            </p:nvSpPr>
            <p:spPr bwMode="auto">
              <a:xfrm>
                <a:off x="4259" y="897"/>
                <a:ext cx="112" cy="109"/>
              </a:xfrm>
              <a:custGeom>
                <a:avLst/>
                <a:gdLst>
                  <a:gd name="T0" fmla="*/ 228 w 233"/>
                  <a:gd name="T1" fmla="*/ 1 h 228"/>
                  <a:gd name="T2" fmla="*/ 152 w 233"/>
                  <a:gd name="T3" fmla="*/ 1 h 228"/>
                  <a:gd name="T4" fmla="*/ 148 w 233"/>
                  <a:gd name="T5" fmla="*/ 14 h 228"/>
                  <a:gd name="T6" fmla="*/ 150 w 233"/>
                  <a:gd name="T7" fmla="*/ 14 h 228"/>
                  <a:gd name="T8" fmla="*/ 175 w 233"/>
                  <a:gd name="T9" fmla="*/ 23 h 228"/>
                  <a:gd name="T10" fmla="*/ 173 w 233"/>
                  <a:gd name="T11" fmla="*/ 33 h 228"/>
                  <a:gd name="T12" fmla="*/ 125 w 233"/>
                  <a:gd name="T13" fmla="*/ 175 h 228"/>
                  <a:gd name="T14" fmla="*/ 68 w 233"/>
                  <a:gd name="T15" fmla="*/ 1 h 228"/>
                  <a:gd name="T16" fmla="*/ 4 w 233"/>
                  <a:gd name="T17" fmla="*/ 1 h 228"/>
                  <a:gd name="T18" fmla="*/ 0 w 233"/>
                  <a:gd name="T19" fmla="*/ 14 h 228"/>
                  <a:gd name="T20" fmla="*/ 3 w 233"/>
                  <a:gd name="T21" fmla="*/ 14 h 228"/>
                  <a:gd name="T22" fmla="*/ 28 w 233"/>
                  <a:gd name="T23" fmla="*/ 28 h 228"/>
                  <a:gd name="T24" fmla="*/ 99 w 233"/>
                  <a:gd name="T25" fmla="*/ 228 h 228"/>
                  <a:gd name="T26" fmla="*/ 130 w 233"/>
                  <a:gd name="T27" fmla="*/ 224 h 228"/>
                  <a:gd name="T28" fmla="*/ 203 w 233"/>
                  <a:gd name="T29" fmla="*/ 26 h 228"/>
                  <a:gd name="T30" fmla="*/ 210 w 233"/>
                  <a:gd name="T31" fmla="*/ 16 h 228"/>
                  <a:gd name="T32" fmla="*/ 227 w 233"/>
                  <a:gd name="T33" fmla="*/ 14 h 228"/>
                  <a:gd name="T34" fmla="*/ 228 w 233"/>
                  <a:gd name="T35" fmla="*/ 14 h 228"/>
                  <a:gd name="T36" fmla="*/ 233 w 233"/>
                  <a:gd name="T37" fmla="*/ 0 h 228"/>
                  <a:gd name="T38" fmla="*/ 228 w 233"/>
                  <a:gd name="T39" fmla="*/ 0 h 228"/>
                  <a:gd name="T40" fmla="*/ 228 w 233"/>
                  <a:gd name="T41"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 h="228">
                    <a:moveTo>
                      <a:pt x="228" y="1"/>
                    </a:moveTo>
                    <a:lnTo>
                      <a:pt x="152" y="1"/>
                    </a:lnTo>
                    <a:lnTo>
                      <a:pt x="148" y="14"/>
                    </a:lnTo>
                    <a:lnTo>
                      <a:pt x="150" y="14"/>
                    </a:lnTo>
                    <a:cubicBezTo>
                      <a:pt x="162" y="14"/>
                      <a:pt x="175" y="15"/>
                      <a:pt x="175" y="23"/>
                    </a:cubicBezTo>
                    <a:cubicBezTo>
                      <a:pt x="175" y="25"/>
                      <a:pt x="174" y="28"/>
                      <a:pt x="173" y="33"/>
                    </a:cubicBezTo>
                    <a:cubicBezTo>
                      <a:pt x="144" y="120"/>
                      <a:pt x="128" y="169"/>
                      <a:pt x="125" y="175"/>
                    </a:cubicBezTo>
                    <a:lnTo>
                      <a:pt x="68" y="1"/>
                    </a:lnTo>
                    <a:lnTo>
                      <a:pt x="4" y="1"/>
                    </a:lnTo>
                    <a:lnTo>
                      <a:pt x="0" y="14"/>
                    </a:lnTo>
                    <a:lnTo>
                      <a:pt x="3" y="14"/>
                    </a:lnTo>
                    <a:cubicBezTo>
                      <a:pt x="16" y="14"/>
                      <a:pt x="24" y="19"/>
                      <a:pt x="28" y="28"/>
                    </a:cubicBezTo>
                    <a:lnTo>
                      <a:pt x="99" y="228"/>
                    </a:lnTo>
                    <a:lnTo>
                      <a:pt x="130" y="224"/>
                    </a:lnTo>
                    <a:lnTo>
                      <a:pt x="203" y="26"/>
                    </a:lnTo>
                    <a:cubicBezTo>
                      <a:pt x="205" y="21"/>
                      <a:pt x="208" y="18"/>
                      <a:pt x="210" y="16"/>
                    </a:cubicBezTo>
                    <a:cubicBezTo>
                      <a:pt x="211" y="15"/>
                      <a:pt x="216" y="14"/>
                      <a:pt x="227" y="14"/>
                    </a:cubicBezTo>
                    <a:lnTo>
                      <a:pt x="228" y="14"/>
                    </a:lnTo>
                    <a:lnTo>
                      <a:pt x="233" y="0"/>
                    </a:lnTo>
                    <a:lnTo>
                      <a:pt x="228" y="0"/>
                    </a:lnTo>
                    <a:lnTo>
                      <a:pt x="228" y="1"/>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
              <p:cNvSpPr>
                <a:spLocks noEditPoints="1"/>
              </p:cNvSpPr>
              <p:nvPr/>
            </p:nvSpPr>
            <p:spPr bwMode="auto">
              <a:xfrm>
                <a:off x="4372" y="895"/>
                <a:ext cx="90" cy="115"/>
              </a:xfrm>
              <a:custGeom>
                <a:avLst/>
                <a:gdLst>
                  <a:gd name="T0" fmla="*/ 29 w 187"/>
                  <a:gd name="T1" fmla="*/ 40 h 239"/>
                  <a:gd name="T2" fmla="*/ 3 w 187"/>
                  <a:gd name="T3" fmla="*/ 117 h 239"/>
                  <a:gd name="T4" fmla="*/ 32 w 187"/>
                  <a:gd name="T5" fmla="*/ 205 h 239"/>
                  <a:gd name="T6" fmla="*/ 102 w 187"/>
                  <a:gd name="T7" fmla="*/ 238 h 239"/>
                  <a:gd name="T8" fmla="*/ 183 w 187"/>
                  <a:gd name="T9" fmla="*/ 212 h 239"/>
                  <a:gd name="T10" fmla="*/ 184 w 187"/>
                  <a:gd name="T11" fmla="*/ 210 h 239"/>
                  <a:gd name="T12" fmla="*/ 180 w 187"/>
                  <a:gd name="T13" fmla="*/ 193 h 239"/>
                  <a:gd name="T14" fmla="*/ 178 w 187"/>
                  <a:gd name="T15" fmla="*/ 194 h 239"/>
                  <a:gd name="T16" fmla="*/ 119 w 187"/>
                  <a:gd name="T17" fmla="*/ 215 h 239"/>
                  <a:gd name="T18" fmla="*/ 68 w 187"/>
                  <a:gd name="T19" fmla="*/ 185 h 239"/>
                  <a:gd name="T20" fmla="*/ 52 w 187"/>
                  <a:gd name="T21" fmla="*/ 124 h 239"/>
                  <a:gd name="T22" fmla="*/ 52 w 187"/>
                  <a:gd name="T23" fmla="*/ 113 h 239"/>
                  <a:gd name="T24" fmla="*/ 184 w 187"/>
                  <a:gd name="T25" fmla="*/ 113 h 239"/>
                  <a:gd name="T26" fmla="*/ 184 w 187"/>
                  <a:gd name="T27" fmla="*/ 110 h 239"/>
                  <a:gd name="T28" fmla="*/ 185 w 187"/>
                  <a:gd name="T29" fmla="*/ 112 h 239"/>
                  <a:gd name="T30" fmla="*/ 187 w 187"/>
                  <a:gd name="T31" fmla="*/ 93 h 239"/>
                  <a:gd name="T32" fmla="*/ 169 w 187"/>
                  <a:gd name="T33" fmla="*/ 30 h 239"/>
                  <a:gd name="T34" fmla="*/ 103 w 187"/>
                  <a:gd name="T35" fmla="*/ 0 h 239"/>
                  <a:gd name="T36" fmla="*/ 29 w 187"/>
                  <a:gd name="T37" fmla="*/ 40 h 239"/>
                  <a:gd name="T38" fmla="*/ 75 w 187"/>
                  <a:gd name="T39" fmla="*/ 34 h 239"/>
                  <a:gd name="T40" fmla="*/ 104 w 187"/>
                  <a:gd name="T41" fmla="*/ 19 h 239"/>
                  <a:gd name="T42" fmla="*/ 133 w 187"/>
                  <a:gd name="T43" fmla="*/ 38 h 239"/>
                  <a:gd name="T44" fmla="*/ 142 w 187"/>
                  <a:gd name="T45" fmla="*/ 80 h 239"/>
                  <a:gd name="T46" fmla="*/ 140 w 187"/>
                  <a:gd name="T47" fmla="*/ 93 h 239"/>
                  <a:gd name="T48" fmla="*/ 130 w 187"/>
                  <a:gd name="T49" fmla="*/ 94 h 239"/>
                  <a:gd name="T50" fmla="*/ 54 w 187"/>
                  <a:gd name="T51" fmla="*/ 94 h 239"/>
                  <a:gd name="T52" fmla="*/ 75 w 187"/>
                  <a:gd name="T53" fmla="*/ 3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239">
                    <a:moveTo>
                      <a:pt x="29" y="40"/>
                    </a:moveTo>
                    <a:cubicBezTo>
                      <a:pt x="13" y="63"/>
                      <a:pt x="4" y="88"/>
                      <a:pt x="3" y="117"/>
                    </a:cubicBezTo>
                    <a:cubicBezTo>
                      <a:pt x="0" y="153"/>
                      <a:pt x="10" y="183"/>
                      <a:pt x="32" y="205"/>
                    </a:cubicBezTo>
                    <a:cubicBezTo>
                      <a:pt x="50" y="225"/>
                      <a:pt x="74" y="237"/>
                      <a:pt x="102" y="238"/>
                    </a:cubicBezTo>
                    <a:cubicBezTo>
                      <a:pt x="137" y="239"/>
                      <a:pt x="164" y="230"/>
                      <a:pt x="183" y="212"/>
                    </a:cubicBezTo>
                    <a:lnTo>
                      <a:pt x="184" y="210"/>
                    </a:lnTo>
                    <a:lnTo>
                      <a:pt x="180" y="193"/>
                    </a:lnTo>
                    <a:lnTo>
                      <a:pt x="178" y="194"/>
                    </a:lnTo>
                    <a:cubicBezTo>
                      <a:pt x="163" y="208"/>
                      <a:pt x="143" y="215"/>
                      <a:pt x="119" y="215"/>
                    </a:cubicBezTo>
                    <a:cubicBezTo>
                      <a:pt x="98" y="215"/>
                      <a:pt x="80" y="205"/>
                      <a:pt x="68" y="185"/>
                    </a:cubicBezTo>
                    <a:cubicBezTo>
                      <a:pt x="57" y="168"/>
                      <a:pt x="52" y="148"/>
                      <a:pt x="52" y="124"/>
                    </a:cubicBezTo>
                    <a:lnTo>
                      <a:pt x="52" y="113"/>
                    </a:lnTo>
                    <a:lnTo>
                      <a:pt x="184" y="113"/>
                    </a:lnTo>
                    <a:lnTo>
                      <a:pt x="184" y="110"/>
                    </a:lnTo>
                    <a:lnTo>
                      <a:pt x="185" y="112"/>
                    </a:lnTo>
                    <a:cubicBezTo>
                      <a:pt x="187" y="105"/>
                      <a:pt x="187" y="99"/>
                      <a:pt x="187" y="93"/>
                    </a:cubicBezTo>
                    <a:cubicBezTo>
                      <a:pt x="187" y="68"/>
                      <a:pt x="180" y="48"/>
                      <a:pt x="169" y="30"/>
                    </a:cubicBezTo>
                    <a:cubicBezTo>
                      <a:pt x="154" y="10"/>
                      <a:pt x="132" y="0"/>
                      <a:pt x="103" y="0"/>
                    </a:cubicBezTo>
                    <a:cubicBezTo>
                      <a:pt x="74" y="0"/>
                      <a:pt x="49" y="13"/>
                      <a:pt x="29" y="40"/>
                    </a:cubicBezTo>
                    <a:close/>
                    <a:moveTo>
                      <a:pt x="75" y="34"/>
                    </a:moveTo>
                    <a:cubicBezTo>
                      <a:pt x="84" y="24"/>
                      <a:pt x="93" y="19"/>
                      <a:pt x="104" y="19"/>
                    </a:cubicBezTo>
                    <a:cubicBezTo>
                      <a:pt x="117" y="19"/>
                      <a:pt x="127" y="25"/>
                      <a:pt x="133" y="38"/>
                    </a:cubicBezTo>
                    <a:cubicBezTo>
                      <a:pt x="139" y="48"/>
                      <a:pt x="142" y="63"/>
                      <a:pt x="142" y="80"/>
                    </a:cubicBezTo>
                    <a:cubicBezTo>
                      <a:pt x="142" y="90"/>
                      <a:pt x="140" y="92"/>
                      <a:pt x="140" y="93"/>
                    </a:cubicBezTo>
                    <a:cubicBezTo>
                      <a:pt x="140" y="93"/>
                      <a:pt x="139" y="94"/>
                      <a:pt x="130" y="94"/>
                    </a:cubicBezTo>
                    <a:lnTo>
                      <a:pt x="54" y="94"/>
                    </a:lnTo>
                    <a:cubicBezTo>
                      <a:pt x="57" y="66"/>
                      <a:pt x="64" y="47"/>
                      <a:pt x="75" y="34"/>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2"/>
              <p:cNvSpPr>
                <a:spLocks/>
              </p:cNvSpPr>
              <p:nvPr/>
            </p:nvSpPr>
            <p:spPr bwMode="auto">
              <a:xfrm>
                <a:off x="4474" y="895"/>
                <a:ext cx="81" cy="111"/>
              </a:xfrm>
              <a:custGeom>
                <a:avLst/>
                <a:gdLst>
                  <a:gd name="T0" fmla="*/ 85 w 167"/>
                  <a:gd name="T1" fmla="*/ 48 h 231"/>
                  <a:gd name="T2" fmla="*/ 85 w 167"/>
                  <a:gd name="T3" fmla="*/ 5 h 231"/>
                  <a:gd name="T4" fmla="*/ 84 w 167"/>
                  <a:gd name="T5" fmla="*/ 5 h 231"/>
                  <a:gd name="T6" fmla="*/ 7 w 167"/>
                  <a:gd name="T7" fmla="*/ 5 h 231"/>
                  <a:gd name="T8" fmla="*/ 6 w 167"/>
                  <a:gd name="T9" fmla="*/ 5 h 231"/>
                  <a:gd name="T10" fmla="*/ 0 w 167"/>
                  <a:gd name="T11" fmla="*/ 18 h 231"/>
                  <a:gd name="T12" fmla="*/ 2 w 167"/>
                  <a:gd name="T13" fmla="*/ 18 h 231"/>
                  <a:gd name="T14" fmla="*/ 29 w 167"/>
                  <a:gd name="T15" fmla="*/ 23 h 231"/>
                  <a:gd name="T16" fmla="*/ 37 w 167"/>
                  <a:gd name="T17" fmla="*/ 49 h 231"/>
                  <a:gd name="T18" fmla="*/ 39 w 167"/>
                  <a:gd name="T19" fmla="*/ 115 h 231"/>
                  <a:gd name="T20" fmla="*/ 39 w 167"/>
                  <a:gd name="T21" fmla="*/ 181 h 231"/>
                  <a:gd name="T22" fmla="*/ 31 w 167"/>
                  <a:gd name="T23" fmla="*/ 214 h 231"/>
                  <a:gd name="T24" fmla="*/ 10 w 167"/>
                  <a:gd name="T25" fmla="*/ 218 h 231"/>
                  <a:gd name="T26" fmla="*/ 9 w 167"/>
                  <a:gd name="T27" fmla="*/ 218 h 231"/>
                  <a:gd name="T28" fmla="*/ 4 w 167"/>
                  <a:gd name="T29" fmla="*/ 231 h 231"/>
                  <a:gd name="T30" fmla="*/ 6 w 167"/>
                  <a:gd name="T31" fmla="*/ 231 h 231"/>
                  <a:gd name="T32" fmla="*/ 62 w 167"/>
                  <a:gd name="T33" fmla="*/ 230 h 231"/>
                  <a:gd name="T34" fmla="*/ 119 w 167"/>
                  <a:gd name="T35" fmla="*/ 231 h 231"/>
                  <a:gd name="T36" fmla="*/ 120 w 167"/>
                  <a:gd name="T37" fmla="*/ 231 h 231"/>
                  <a:gd name="T38" fmla="*/ 126 w 167"/>
                  <a:gd name="T39" fmla="*/ 218 h 231"/>
                  <a:gd name="T40" fmla="*/ 124 w 167"/>
                  <a:gd name="T41" fmla="*/ 218 h 231"/>
                  <a:gd name="T42" fmla="*/ 96 w 167"/>
                  <a:gd name="T43" fmla="*/ 214 h 231"/>
                  <a:gd name="T44" fmla="*/ 85 w 167"/>
                  <a:gd name="T45" fmla="*/ 181 h 231"/>
                  <a:gd name="T46" fmla="*/ 85 w 167"/>
                  <a:gd name="T47" fmla="*/ 114 h 231"/>
                  <a:gd name="T48" fmla="*/ 92 w 167"/>
                  <a:gd name="T49" fmla="*/ 70 h 231"/>
                  <a:gd name="T50" fmla="*/ 116 w 167"/>
                  <a:gd name="T51" fmla="*/ 43 h 231"/>
                  <a:gd name="T52" fmla="*/ 130 w 167"/>
                  <a:gd name="T53" fmla="*/ 40 h 231"/>
                  <a:gd name="T54" fmla="*/ 150 w 167"/>
                  <a:gd name="T55" fmla="*/ 59 h 231"/>
                  <a:gd name="T56" fmla="*/ 150 w 167"/>
                  <a:gd name="T57" fmla="*/ 60 h 231"/>
                  <a:gd name="T58" fmla="*/ 151 w 167"/>
                  <a:gd name="T59" fmla="*/ 60 h 231"/>
                  <a:gd name="T60" fmla="*/ 162 w 167"/>
                  <a:gd name="T61" fmla="*/ 58 h 231"/>
                  <a:gd name="T62" fmla="*/ 164 w 167"/>
                  <a:gd name="T63" fmla="*/ 58 h 231"/>
                  <a:gd name="T64" fmla="*/ 167 w 167"/>
                  <a:gd name="T65" fmla="*/ 16 h 231"/>
                  <a:gd name="T66" fmla="*/ 167 w 167"/>
                  <a:gd name="T67" fmla="*/ 16 h 231"/>
                  <a:gd name="T68" fmla="*/ 140 w 167"/>
                  <a:gd name="T69" fmla="*/ 1 h 231"/>
                  <a:gd name="T70" fmla="*/ 85 w 167"/>
                  <a:gd name="T71" fmla="*/ 4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31">
                    <a:moveTo>
                      <a:pt x="85" y="48"/>
                    </a:moveTo>
                    <a:lnTo>
                      <a:pt x="85" y="5"/>
                    </a:lnTo>
                    <a:lnTo>
                      <a:pt x="84" y="5"/>
                    </a:lnTo>
                    <a:cubicBezTo>
                      <a:pt x="56" y="7"/>
                      <a:pt x="31" y="7"/>
                      <a:pt x="7" y="5"/>
                    </a:cubicBezTo>
                    <a:lnTo>
                      <a:pt x="6" y="5"/>
                    </a:lnTo>
                    <a:lnTo>
                      <a:pt x="0" y="18"/>
                    </a:lnTo>
                    <a:lnTo>
                      <a:pt x="2" y="18"/>
                    </a:lnTo>
                    <a:cubicBezTo>
                      <a:pt x="14" y="18"/>
                      <a:pt x="24" y="19"/>
                      <a:pt x="29" y="23"/>
                    </a:cubicBezTo>
                    <a:cubicBezTo>
                      <a:pt x="35" y="26"/>
                      <a:pt x="37" y="35"/>
                      <a:pt x="37" y="49"/>
                    </a:cubicBezTo>
                    <a:cubicBezTo>
                      <a:pt x="39" y="62"/>
                      <a:pt x="39" y="84"/>
                      <a:pt x="39" y="115"/>
                    </a:cubicBezTo>
                    <a:lnTo>
                      <a:pt x="39" y="181"/>
                    </a:lnTo>
                    <a:cubicBezTo>
                      <a:pt x="39" y="198"/>
                      <a:pt x="36" y="209"/>
                      <a:pt x="31" y="214"/>
                    </a:cubicBezTo>
                    <a:cubicBezTo>
                      <a:pt x="30" y="215"/>
                      <a:pt x="25" y="218"/>
                      <a:pt x="10" y="218"/>
                    </a:cubicBezTo>
                    <a:lnTo>
                      <a:pt x="9" y="218"/>
                    </a:lnTo>
                    <a:lnTo>
                      <a:pt x="4" y="231"/>
                    </a:lnTo>
                    <a:lnTo>
                      <a:pt x="6" y="231"/>
                    </a:lnTo>
                    <a:cubicBezTo>
                      <a:pt x="31" y="230"/>
                      <a:pt x="50" y="230"/>
                      <a:pt x="62" y="230"/>
                    </a:cubicBezTo>
                    <a:cubicBezTo>
                      <a:pt x="74" y="230"/>
                      <a:pt x="92" y="230"/>
                      <a:pt x="119" y="231"/>
                    </a:cubicBezTo>
                    <a:lnTo>
                      <a:pt x="120" y="231"/>
                    </a:lnTo>
                    <a:lnTo>
                      <a:pt x="126" y="218"/>
                    </a:lnTo>
                    <a:lnTo>
                      <a:pt x="124" y="218"/>
                    </a:lnTo>
                    <a:cubicBezTo>
                      <a:pt x="105" y="218"/>
                      <a:pt x="99" y="215"/>
                      <a:pt x="96" y="214"/>
                    </a:cubicBezTo>
                    <a:cubicBezTo>
                      <a:pt x="89" y="209"/>
                      <a:pt x="85" y="198"/>
                      <a:pt x="85" y="181"/>
                    </a:cubicBezTo>
                    <a:lnTo>
                      <a:pt x="85" y="114"/>
                    </a:lnTo>
                    <a:cubicBezTo>
                      <a:pt x="85" y="98"/>
                      <a:pt x="87" y="83"/>
                      <a:pt x="92" y="70"/>
                    </a:cubicBezTo>
                    <a:cubicBezTo>
                      <a:pt x="97" y="56"/>
                      <a:pt x="106" y="48"/>
                      <a:pt x="116" y="43"/>
                    </a:cubicBezTo>
                    <a:cubicBezTo>
                      <a:pt x="120" y="40"/>
                      <a:pt x="125" y="40"/>
                      <a:pt x="130" y="40"/>
                    </a:cubicBezTo>
                    <a:cubicBezTo>
                      <a:pt x="144" y="40"/>
                      <a:pt x="150" y="46"/>
                      <a:pt x="150" y="59"/>
                    </a:cubicBezTo>
                    <a:lnTo>
                      <a:pt x="150" y="60"/>
                    </a:lnTo>
                    <a:lnTo>
                      <a:pt x="151" y="60"/>
                    </a:lnTo>
                    <a:cubicBezTo>
                      <a:pt x="157" y="59"/>
                      <a:pt x="161" y="59"/>
                      <a:pt x="162" y="58"/>
                    </a:cubicBezTo>
                    <a:lnTo>
                      <a:pt x="164" y="58"/>
                    </a:lnTo>
                    <a:lnTo>
                      <a:pt x="167" y="16"/>
                    </a:lnTo>
                    <a:lnTo>
                      <a:pt x="167" y="16"/>
                    </a:lnTo>
                    <a:cubicBezTo>
                      <a:pt x="166" y="6"/>
                      <a:pt x="157" y="1"/>
                      <a:pt x="140" y="1"/>
                    </a:cubicBezTo>
                    <a:cubicBezTo>
                      <a:pt x="114" y="0"/>
                      <a:pt x="96" y="16"/>
                      <a:pt x="85" y="48"/>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3"/>
              <p:cNvSpPr>
                <a:spLocks/>
              </p:cNvSpPr>
              <p:nvPr/>
            </p:nvSpPr>
            <p:spPr bwMode="auto">
              <a:xfrm>
                <a:off x="4568" y="894"/>
                <a:ext cx="76" cy="113"/>
              </a:xfrm>
              <a:custGeom>
                <a:avLst/>
                <a:gdLst>
                  <a:gd name="T0" fmla="*/ 27 w 159"/>
                  <a:gd name="T1" fmla="*/ 18 h 236"/>
                  <a:gd name="T2" fmla="*/ 5 w 159"/>
                  <a:gd name="T3" fmla="*/ 60 h 236"/>
                  <a:gd name="T4" fmla="*/ 35 w 159"/>
                  <a:gd name="T5" fmla="*/ 116 h 236"/>
                  <a:gd name="T6" fmla="*/ 89 w 159"/>
                  <a:gd name="T7" fmla="*/ 143 h 236"/>
                  <a:gd name="T8" fmla="*/ 116 w 159"/>
                  <a:gd name="T9" fmla="*/ 180 h 236"/>
                  <a:gd name="T10" fmla="*/ 104 w 159"/>
                  <a:gd name="T11" fmla="*/ 207 h 236"/>
                  <a:gd name="T12" fmla="*/ 72 w 159"/>
                  <a:gd name="T13" fmla="*/ 220 h 236"/>
                  <a:gd name="T14" fmla="*/ 30 w 159"/>
                  <a:gd name="T15" fmla="*/ 207 h 236"/>
                  <a:gd name="T16" fmla="*/ 17 w 159"/>
                  <a:gd name="T17" fmla="*/ 168 h 236"/>
                  <a:gd name="T18" fmla="*/ 17 w 159"/>
                  <a:gd name="T19" fmla="*/ 166 h 236"/>
                  <a:gd name="T20" fmla="*/ 5 w 159"/>
                  <a:gd name="T21" fmla="*/ 168 h 236"/>
                  <a:gd name="T22" fmla="*/ 0 w 159"/>
                  <a:gd name="T23" fmla="*/ 217 h 236"/>
                  <a:gd name="T24" fmla="*/ 0 w 159"/>
                  <a:gd name="T25" fmla="*/ 217 h 236"/>
                  <a:gd name="T26" fmla="*/ 66 w 159"/>
                  <a:gd name="T27" fmla="*/ 236 h 236"/>
                  <a:gd name="T28" fmla="*/ 132 w 159"/>
                  <a:gd name="T29" fmla="*/ 216 h 236"/>
                  <a:gd name="T30" fmla="*/ 159 w 159"/>
                  <a:gd name="T31" fmla="*/ 162 h 236"/>
                  <a:gd name="T32" fmla="*/ 130 w 159"/>
                  <a:gd name="T33" fmla="*/ 112 h 236"/>
                  <a:gd name="T34" fmla="*/ 76 w 159"/>
                  <a:gd name="T35" fmla="*/ 85 h 236"/>
                  <a:gd name="T36" fmla="*/ 49 w 159"/>
                  <a:gd name="T37" fmla="*/ 48 h 236"/>
                  <a:gd name="T38" fmla="*/ 61 w 159"/>
                  <a:gd name="T39" fmla="*/ 23 h 236"/>
                  <a:gd name="T40" fmla="*/ 86 w 159"/>
                  <a:gd name="T41" fmla="*/ 16 h 236"/>
                  <a:gd name="T42" fmla="*/ 96 w 159"/>
                  <a:gd name="T43" fmla="*/ 17 h 236"/>
                  <a:gd name="T44" fmla="*/ 132 w 159"/>
                  <a:gd name="T45" fmla="*/ 66 h 236"/>
                  <a:gd name="T46" fmla="*/ 132 w 159"/>
                  <a:gd name="T47" fmla="*/ 68 h 236"/>
                  <a:gd name="T48" fmla="*/ 145 w 159"/>
                  <a:gd name="T49" fmla="*/ 66 h 236"/>
                  <a:gd name="T50" fmla="*/ 150 w 159"/>
                  <a:gd name="T51" fmla="*/ 18 h 236"/>
                  <a:gd name="T52" fmla="*/ 150 w 159"/>
                  <a:gd name="T53" fmla="*/ 18 h 236"/>
                  <a:gd name="T54" fmla="*/ 92 w 159"/>
                  <a:gd name="T55" fmla="*/ 0 h 236"/>
                  <a:gd name="T56" fmla="*/ 27 w 159"/>
                  <a:gd name="T57" fmla="*/ 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9" h="236">
                    <a:moveTo>
                      <a:pt x="27" y="18"/>
                    </a:moveTo>
                    <a:cubicBezTo>
                      <a:pt x="12" y="30"/>
                      <a:pt x="5" y="43"/>
                      <a:pt x="5" y="60"/>
                    </a:cubicBezTo>
                    <a:cubicBezTo>
                      <a:pt x="5" y="83"/>
                      <a:pt x="15" y="102"/>
                      <a:pt x="35" y="116"/>
                    </a:cubicBezTo>
                    <a:lnTo>
                      <a:pt x="89" y="143"/>
                    </a:lnTo>
                    <a:cubicBezTo>
                      <a:pt x="107" y="153"/>
                      <a:pt x="116" y="166"/>
                      <a:pt x="116" y="180"/>
                    </a:cubicBezTo>
                    <a:cubicBezTo>
                      <a:pt x="116" y="190"/>
                      <a:pt x="112" y="200"/>
                      <a:pt x="104" y="207"/>
                    </a:cubicBezTo>
                    <a:cubicBezTo>
                      <a:pt x="95" y="215"/>
                      <a:pt x="85" y="220"/>
                      <a:pt x="72" y="220"/>
                    </a:cubicBezTo>
                    <a:cubicBezTo>
                      <a:pt x="54" y="221"/>
                      <a:pt x="39" y="216"/>
                      <a:pt x="30" y="207"/>
                    </a:cubicBezTo>
                    <a:cubicBezTo>
                      <a:pt x="21" y="198"/>
                      <a:pt x="17" y="186"/>
                      <a:pt x="17" y="168"/>
                    </a:cubicBezTo>
                    <a:lnTo>
                      <a:pt x="17" y="166"/>
                    </a:lnTo>
                    <a:lnTo>
                      <a:pt x="5" y="168"/>
                    </a:lnTo>
                    <a:lnTo>
                      <a:pt x="0" y="217"/>
                    </a:lnTo>
                    <a:lnTo>
                      <a:pt x="0" y="217"/>
                    </a:lnTo>
                    <a:cubicBezTo>
                      <a:pt x="12" y="230"/>
                      <a:pt x="35" y="236"/>
                      <a:pt x="66" y="236"/>
                    </a:cubicBezTo>
                    <a:cubicBezTo>
                      <a:pt x="94" y="236"/>
                      <a:pt x="115" y="230"/>
                      <a:pt x="132" y="216"/>
                    </a:cubicBezTo>
                    <a:cubicBezTo>
                      <a:pt x="150" y="202"/>
                      <a:pt x="159" y="185"/>
                      <a:pt x="159" y="162"/>
                    </a:cubicBezTo>
                    <a:cubicBezTo>
                      <a:pt x="159" y="142"/>
                      <a:pt x="149" y="125"/>
                      <a:pt x="130" y="112"/>
                    </a:cubicBezTo>
                    <a:lnTo>
                      <a:pt x="76" y="85"/>
                    </a:lnTo>
                    <a:cubicBezTo>
                      <a:pt x="57" y="75"/>
                      <a:pt x="49" y="62"/>
                      <a:pt x="49" y="48"/>
                    </a:cubicBezTo>
                    <a:cubicBezTo>
                      <a:pt x="49" y="37"/>
                      <a:pt x="52" y="30"/>
                      <a:pt x="61" y="23"/>
                    </a:cubicBezTo>
                    <a:cubicBezTo>
                      <a:pt x="69" y="18"/>
                      <a:pt x="76" y="16"/>
                      <a:pt x="86" y="16"/>
                    </a:cubicBezTo>
                    <a:cubicBezTo>
                      <a:pt x="90" y="16"/>
                      <a:pt x="94" y="16"/>
                      <a:pt x="96" y="17"/>
                    </a:cubicBezTo>
                    <a:cubicBezTo>
                      <a:pt x="120" y="23"/>
                      <a:pt x="132" y="40"/>
                      <a:pt x="132" y="66"/>
                    </a:cubicBezTo>
                    <a:lnTo>
                      <a:pt x="132" y="68"/>
                    </a:lnTo>
                    <a:lnTo>
                      <a:pt x="145" y="66"/>
                    </a:lnTo>
                    <a:lnTo>
                      <a:pt x="150" y="18"/>
                    </a:lnTo>
                    <a:lnTo>
                      <a:pt x="150" y="18"/>
                    </a:lnTo>
                    <a:cubicBezTo>
                      <a:pt x="137" y="6"/>
                      <a:pt x="119" y="0"/>
                      <a:pt x="92" y="0"/>
                    </a:cubicBezTo>
                    <a:cubicBezTo>
                      <a:pt x="64" y="3"/>
                      <a:pt x="42" y="8"/>
                      <a:pt x="27" y="18"/>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4"/>
              <p:cNvSpPr>
                <a:spLocks/>
              </p:cNvSpPr>
              <p:nvPr/>
            </p:nvSpPr>
            <p:spPr bwMode="auto">
              <a:xfrm>
                <a:off x="4656" y="897"/>
                <a:ext cx="56" cy="109"/>
              </a:xfrm>
              <a:custGeom>
                <a:avLst/>
                <a:gdLst>
                  <a:gd name="T0" fmla="*/ 78 w 116"/>
                  <a:gd name="T1" fmla="*/ 0 h 227"/>
                  <a:gd name="T2" fmla="*/ 7 w 116"/>
                  <a:gd name="T3" fmla="*/ 0 h 227"/>
                  <a:gd name="T4" fmla="*/ 6 w 116"/>
                  <a:gd name="T5" fmla="*/ 0 h 227"/>
                  <a:gd name="T6" fmla="*/ 0 w 116"/>
                  <a:gd name="T7" fmla="*/ 14 h 227"/>
                  <a:gd name="T8" fmla="*/ 2 w 116"/>
                  <a:gd name="T9" fmla="*/ 14 h 227"/>
                  <a:gd name="T10" fmla="*/ 23 w 116"/>
                  <a:gd name="T11" fmla="*/ 18 h 227"/>
                  <a:gd name="T12" fmla="*/ 34 w 116"/>
                  <a:gd name="T13" fmla="*/ 44 h 227"/>
                  <a:gd name="T14" fmla="*/ 34 w 116"/>
                  <a:gd name="T15" fmla="*/ 179 h 227"/>
                  <a:gd name="T16" fmla="*/ 36 w 116"/>
                  <a:gd name="T17" fmla="*/ 225 h 227"/>
                  <a:gd name="T18" fmla="*/ 36 w 116"/>
                  <a:gd name="T19" fmla="*/ 227 h 227"/>
                  <a:gd name="T20" fmla="*/ 37 w 116"/>
                  <a:gd name="T21" fmla="*/ 227 h 227"/>
                  <a:gd name="T22" fmla="*/ 110 w 116"/>
                  <a:gd name="T23" fmla="*/ 227 h 227"/>
                  <a:gd name="T24" fmla="*/ 111 w 116"/>
                  <a:gd name="T25" fmla="*/ 227 h 227"/>
                  <a:gd name="T26" fmla="*/ 116 w 116"/>
                  <a:gd name="T27" fmla="*/ 213 h 227"/>
                  <a:gd name="T28" fmla="*/ 113 w 116"/>
                  <a:gd name="T29" fmla="*/ 213 h 227"/>
                  <a:gd name="T30" fmla="*/ 91 w 116"/>
                  <a:gd name="T31" fmla="*/ 209 h 227"/>
                  <a:gd name="T32" fmla="*/ 80 w 116"/>
                  <a:gd name="T33" fmla="*/ 177 h 227"/>
                  <a:gd name="T34" fmla="*/ 80 w 116"/>
                  <a:gd name="T35" fmla="*/ 0 h 227"/>
                  <a:gd name="T36" fmla="*/ 78 w 116"/>
                  <a:gd name="T3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227">
                    <a:moveTo>
                      <a:pt x="78" y="0"/>
                    </a:moveTo>
                    <a:cubicBezTo>
                      <a:pt x="53" y="2"/>
                      <a:pt x="30" y="2"/>
                      <a:pt x="7" y="0"/>
                    </a:cubicBezTo>
                    <a:lnTo>
                      <a:pt x="6" y="0"/>
                    </a:lnTo>
                    <a:lnTo>
                      <a:pt x="0" y="14"/>
                    </a:lnTo>
                    <a:lnTo>
                      <a:pt x="2" y="14"/>
                    </a:lnTo>
                    <a:cubicBezTo>
                      <a:pt x="11" y="14"/>
                      <a:pt x="18" y="15"/>
                      <a:pt x="23" y="18"/>
                    </a:cubicBezTo>
                    <a:cubicBezTo>
                      <a:pt x="31" y="23"/>
                      <a:pt x="34" y="32"/>
                      <a:pt x="34" y="44"/>
                    </a:cubicBezTo>
                    <a:lnTo>
                      <a:pt x="34" y="179"/>
                    </a:lnTo>
                    <a:cubicBezTo>
                      <a:pt x="34" y="198"/>
                      <a:pt x="34" y="213"/>
                      <a:pt x="36" y="225"/>
                    </a:cubicBezTo>
                    <a:lnTo>
                      <a:pt x="36" y="227"/>
                    </a:lnTo>
                    <a:lnTo>
                      <a:pt x="37" y="227"/>
                    </a:lnTo>
                    <a:cubicBezTo>
                      <a:pt x="63" y="225"/>
                      <a:pt x="87" y="225"/>
                      <a:pt x="110" y="227"/>
                    </a:cubicBezTo>
                    <a:lnTo>
                      <a:pt x="111" y="227"/>
                    </a:lnTo>
                    <a:lnTo>
                      <a:pt x="116" y="213"/>
                    </a:lnTo>
                    <a:lnTo>
                      <a:pt x="113" y="213"/>
                    </a:lnTo>
                    <a:cubicBezTo>
                      <a:pt x="103" y="213"/>
                      <a:pt x="96" y="212"/>
                      <a:pt x="91" y="209"/>
                    </a:cubicBezTo>
                    <a:cubicBezTo>
                      <a:pt x="83" y="204"/>
                      <a:pt x="80" y="193"/>
                      <a:pt x="80" y="177"/>
                    </a:cubicBezTo>
                    <a:lnTo>
                      <a:pt x="80" y="0"/>
                    </a:lnTo>
                    <a:lnTo>
                      <a:pt x="78" y="0"/>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5"/>
              <p:cNvSpPr>
                <a:spLocks/>
              </p:cNvSpPr>
              <p:nvPr/>
            </p:nvSpPr>
            <p:spPr bwMode="auto">
              <a:xfrm>
                <a:off x="4672" y="854"/>
                <a:ext cx="24" cy="23"/>
              </a:xfrm>
              <a:custGeom>
                <a:avLst/>
                <a:gdLst>
                  <a:gd name="T0" fmla="*/ 8 w 51"/>
                  <a:gd name="T1" fmla="*/ 6 h 49"/>
                  <a:gd name="T2" fmla="*/ 0 w 51"/>
                  <a:gd name="T3" fmla="*/ 24 h 49"/>
                  <a:gd name="T4" fmla="*/ 8 w 51"/>
                  <a:gd name="T5" fmla="*/ 41 h 49"/>
                  <a:gd name="T6" fmla="*/ 26 w 51"/>
                  <a:gd name="T7" fmla="*/ 49 h 49"/>
                  <a:gd name="T8" fmla="*/ 44 w 51"/>
                  <a:gd name="T9" fmla="*/ 41 h 49"/>
                  <a:gd name="T10" fmla="*/ 51 w 51"/>
                  <a:gd name="T11" fmla="*/ 24 h 49"/>
                  <a:gd name="T12" fmla="*/ 44 w 51"/>
                  <a:gd name="T13" fmla="*/ 8 h 49"/>
                  <a:gd name="T14" fmla="*/ 26 w 51"/>
                  <a:gd name="T15" fmla="*/ 0 h 49"/>
                  <a:gd name="T16" fmla="*/ 8 w 51"/>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9">
                    <a:moveTo>
                      <a:pt x="8" y="6"/>
                    </a:moveTo>
                    <a:cubicBezTo>
                      <a:pt x="3" y="11"/>
                      <a:pt x="0" y="16"/>
                      <a:pt x="0" y="24"/>
                    </a:cubicBezTo>
                    <a:cubicBezTo>
                      <a:pt x="0" y="31"/>
                      <a:pt x="2" y="36"/>
                      <a:pt x="8" y="41"/>
                    </a:cubicBezTo>
                    <a:cubicBezTo>
                      <a:pt x="12" y="46"/>
                      <a:pt x="19" y="49"/>
                      <a:pt x="26" y="49"/>
                    </a:cubicBezTo>
                    <a:cubicBezTo>
                      <a:pt x="34" y="49"/>
                      <a:pt x="39" y="46"/>
                      <a:pt x="44" y="41"/>
                    </a:cubicBezTo>
                    <a:cubicBezTo>
                      <a:pt x="49" y="36"/>
                      <a:pt x="51" y="30"/>
                      <a:pt x="51" y="24"/>
                    </a:cubicBezTo>
                    <a:cubicBezTo>
                      <a:pt x="51" y="18"/>
                      <a:pt x="49" y="11"/>
                      <a:pt x="44" y="8"/>
                    </a:cubicBezTo>
                    <a:cubicBezTo>
                      <a:pt x="39" y="3"/>
                      <a:pt x="33" y="0"/>
                      <a:pt x="26" y="0"/>
                    </a:cubicBezTo>
                    <a:cubicBezTo>
                      <a:pt x="19" y="0"/>
                      <a:pt x="12" y="3"/>
                      <a:pt x="8" y="6"/>
                    </a:cubicBez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6"/>
              <p:cNvSpPr>
                <a:spLocks/>
              </p:cNvSpPr>
              <p:nvPr/>
            </p:nvSpPr>
            <p:spPr bwMode="auto">
              <a:xfrm>
                <a:off x="4720" y="869"/>
                <a:ext cx="62" cy="140"/>
              </a:xfrm>
              <a:custGeom>
                <a:avLst/>
                <a:gdLst>
                  <a:gd name="T0" fmla="*/ 27 w 129"/>
                  <a:gd name="T1" fmla="*/ 27 h 293"/>
                  <a:gd name="T2" fmla="*/ 27 w 129"/>
                  <a:gd name="T3" fmla="*/ 62 h 293"/>
                  <a:gd name="T4" fmla="*/ 5 w 129"/>
                  <a:gd name="T5" fmla="*/ 62 h 293"/>
                  <a:gd name="T6" fmla="*/ 0 w 129"/>
                  <a:gd name="T7" fmla="*/ 70 h 293"/>
                  <a:gd name="T8" fmla="*/ 0 w 129"/>
                  <a:gd name="T9" fmla="*/ 78 h 293"/>
                  <a:gd name="T10" fmla="*/ 0 w 129"/>
                  <a:gd name="T11" fmla="*/ 80 h 293"/>
                  <a:gd name="T12" fmla="*/ 2 w 129"/>
                  <a:gd name="T13" fmla="*/ 80 h 293"/>
                  <a:gd name="T14" fmla="*/ 28 w 129"/>
                  <a:gd name="T15" fmla="*/ 79 h 293"/>
                  <a:gd name="T16" fmla="*/ 28 w 129"/>
                  <a:gd name="T17" fmla="*/ 157 h 293"/>
                  <a:gd name="T18" fmla="*/ 27 w 129"/>
                  <a:gd name="T19" fmla="*/ 242 h 293"/>
                  <a:gd name="T20" fmla="*/ 27 w 129"/>
                  <a:gd name="T21" fmla="*/ 243 h 293"/>
                  <a:gd name="T22" fmla="*/ 69 w 129"/>
                  <a:gd name="T23" fmla="*/ 292 h 293"/>
                  <a:gd name="T24" fmla="*/ 80 w 129"/>
                  <a:gd name="T25" fmla="*/ 293 h 293"/>
                  <a:gd name="T26" fmla="*/ 128 w 129"/>
                  <a:gd name="T27" fmla="*/ 277 h 293"/>
                  <a:gd name="T28" fmla="*/ 129 w 129"/>
                  <a:gd name="T29" fmla="*/ 275 h 293"/>
                  <a:gd name="T30" fmla="*/ 123 w 129"/>
                  <a:gd name="T31" fmla="*/ 260 h 293"/>
                  <a:gd name="T32" fmla="*/ 122 w 129"/>
                  <a:gd name="T33" fmla="*/ 262 h 293"/>
                  <a:gd name="T34" fmla="*/ 97 w 129"/>
                  <a:gd name="T35" fmla="*/ 269 h 293"/>
                  <a:gd name="T36" fmla="*/ 72 w 129"/>
                  <a:gd name="T37" fmla="*/ 232 h 293"/>
                  <a:gd name="T38" fmla="*/ 72 w 129"/>
                  <a:gd name="T39" fmla="*/ 158 h 293"/>
                  <a:gd name="T40" fmla="*/ 72 w 129"/>
                  <a:gd name="T41" fmla="*/ 79 h 293"/>
                  <a:gd name="T42" fmla="*/ 112 w 129"/>
                  <a:gd name="T43" fmla="*/ 79 h 293"/>
                  <a:gd name="T44" fmla="*/ 117 w 129"/>
                  <a:gd name="T45" fmla="*/ 73 h 293"/>
                  <a:gd name="T46" fmla="*/ 119 w 129"/>
                  <a:gd name="T47" fmla="*/ 64 h 293"/>
                  <a:gd name="T48" fmla="*/ 117 w 129"/>
                  <a:gd name="T49" fmla="*/ 60 h 293"/>
                  <a:gd name="T50" fmla="*/ 117 w 129"/>
                  <a:gd name="T51" fmla="*/ 60 h 293"/>
                  <a:gd name="T52" fmla="*/ 72 w 129"/>
                  <a:gd name="T53" fmla="*/ 60 h 293"/>
                  <a:gd name="T54" fmla="*/ 73 w 129"/>
                  <a:gd name="T55" fmla="*/ 0 h 293"/>
                  <a:gd name="T56" fmla="*/ 27 w 129"/>
                  <a:gd name="T57" fmla="*/ 2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293">
                    <a:moveTo>
                      <a:pt x="27" y="27"/>
                    </a:moveTo>
                    <a:lnTo>
                      <a:pt x="27" y="62"/>
                    </a:lnTo>
                    <a:lnTo>
                      <a:pt x="5" y="62"/>
                    </a:lnTo>
                    <a:cubicBezTo>
                      <a:pt x="3" y="62"/>
                      <a:pt x="2" y="64"/>
                      <a:pt x="0" y="70"/>
                    </a:cubicBezTo>
                    <a:lnTo>
                      <a:pt x="0" y="78"/>
                    </a:lnTo>
                    <a:lnTo>
                      <a:pt x="0" y="80"/>
                    </a:lnTo>
                    <a:lnTo>
                      <a:pt x="2" y="80"/>
                    </a:lnTo>
                    <a:cubicBezTo>
                      <a:pt x="2" y="80"/>
                      <a:pt x="24" y="79"/>
                      <a:pt x="28" y="79"/>
                    </a:cubicBezTo>
                    <a:lnTo>
                      <a:pt x="28" y="157"/>
                    </a:lnTo>
                    <a:lnTo>
                      <a:pt x="27" y="242"/>
                    </a:lnTo>
                    <a:lnTo>
                      <a:pt x="27" y="243"/>
                    </a:lnTo>
                    <a:cubicBezTo>
                      <a:pt x="27" y="270"/>
                      <a:pt x="40" y="287"/>
                      <a:pt x="69" y="292"/>
                    </a:cubicBezTo>
                    <a:cubicBezTo>
                      <a:pt x="73" y="292"/>
                      <a:pt x="77" y="293"/>
                      <a:pt x="80" y="293"/>
                    </a:cubicBezTo>
                    <a:cubicBezTo>
                      <a:pt x="95" y="293"/>
                      <a:pt x="112" y="288"/>
                      <a:pt x="128" y="277"/>
                    </a:cubicBezTo>
                    <a:lnTo>
                      <a:pt x="129" y="275"/>
                    </a:lnTo>
                    <a:lnTo>
                      <a:pt x="123" y="260"/>
                    </a:lnTo>
                    <a:lnTo>
                      <a:pt x="122" y="262"/>
                    </a:lnTo>
                    <a:cubicBezTo>
                      <a:pt x="113" y="267"/>
                      <a:pt x="104" y="269"/>
                      <a:pt x="97" y="269"/>
                    </a:cubicBezTo>
                    <a:cubicBezTo>
                      <a:pt x="80" y="269"/>
                      <a:pt x="72" y="257"/>
                      <a:pt x="72" y="232"/>
                    </a:cubicBezTo>
                    <a:lnTo>
                      <a:pt x="72" y="158"/>
                    </a:lnTo>
                    <a:lnTo>
                      <a:pt x="72" y="79"/>
                    </a:lnTo>
                    <a:lnTo>
                      <a:pt x="112" y="79"/>
                    </a:lnTo>
                    <a:cubicBezTo>
                      <a:pt x="113" y="79"/>
                      <a:pt x="115" y="78"/>
                      <a:pt x="117" y="73"/>
                    </a:cubicBezTo>
                    <a:cubicBezTo>
                      <a:pt x="118" y="69"/>
                      <a:pt x="119" y="67"/>
                      <a:pt x="119" y="64"/>
                    </a:cubicBezTo>
                    <a:cubicBezTo>
                      <a:pt x="119" y="62"/>
                      <a:pt x="118" y="62"/>
                      <a:pt x="117" y="60"/>
                    </a:cubicBezTo>
                    <a:lnTo>
                      <a:pt x="117" y="60"/>
                    </a:lnTo>
                    <a:lnTo>
                      <a:pt x="72" y="60"/>
                    </a:lnTo>
                    <a:cubicBezTo>
                      <a:pt x="72" y="57"/>
                      <a:pt x="73" y="0"/>
                      <a:pt x="73" y="0"/>
                    </a:cubicBezTo>
                    <a:lnTo>
                      <a:pt x="27" y="27"/>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7"/>
              <p:cNvSpPr>
                <a:spLocks/>
              </p:cNvSpPr>
              <p:nvPr/>
            </p:nvSpPr>
            <p:spPr bwMode="auto">
              <a:xfrm>
                <a:off x="4781" y="897"/>
                <a:ext cx="106" cy="162"/>
              </a:xfrm>
              <a:custGeom>
                <a:avLst/>
                <a:gdLst>
                  <a:gd name="T0" fmla="*/ 221 w 222"/>
                  <a:gd name="T1" fmla="*/ 0 h 337"/>
                  <a:gd name="T2" fmla="*/ 146 w 222"/>
                  <a:gd name="T3" fmla="*/ 0 h 337"/>
                  <a:gd name="T4" fmla="*/ 142 w 222"/>
                  <a:gd name="T5" fmla="*/ 13 h 337"/>
                  <a:gd name="T6" fmla="*/ 144 w 222"/>
                  <a:gd name="T7" fmla="*/ 13 h 337"/>
                  <a:gd name="T8" fmla="*/ 165 w 222"/>
                  <a:gd name="T9" fmla="*/ 14 h 337"/>
                  <a:gd name="T10" fmla="*/ 170 w 222"/>
                  <a:gd name="T11" fmla="*/ 20 h 337"/>
                  <a:gd name="T12" fmla="*/ 168 w 222"/>
                  <a:gd name="T13" fmla="*/ 33 h 337"/>
                  <a:gd name="T14" fmla="*/ 124 w 222"/>
                  <a:gd name="T15" fmla="*/ 158 h 337"/>
                  <a:gd name="T16" fmla="*/ 68 w 222"/>
                  <a:gd name="T17" fmla="*/ 2 h 337"/>
                  <a:gd name="T18" fmla="*/ 68 w 222"/>
                  <a:gd name="T19" fmla="*/ 0 h 337"/>
                  <a:gd name="T20" fmla="*/ 4 w 222"/>
                  <a:gd name="T21" fmla="*/ 0 h 337"/>
                  <a:gd name="T22" fmla="*/ 0 w 222"/>
                  <a:gd name="T23" fmla="*/ 13 h 337"/>
                  <a:gd name="T24" fmla="*/ 3 w 222"/>
                  <a:gd name="T25" fmla="*/ 13 h 337"/>
                  <a:gd name="T26" fmla="*/ 28 w 222"/>
                  <a:gd name="T27" fmla="*/ 28 h 337"/>
                  <a:gd name="T28" fmla="*/ 102 w 222"/>
                  <a:gd name="T29" fmla="*/ 214 h 337"/>
                  <a:gd name="T30" fmla="*/ 88 w 222"/>
                  <a:gd name="T31" fmla="*/ 257 h 337"/>
                  <a:gd name="T32" fmla="*/ 52 w 222"/>
                  <a:gd name="T33" fmla="*/ 297 h 337"/>
                  <a:gd name="T34" fmla="*/ 35 w 222"/>
                  <a:gd name="T35" fmla="*/ 292 h 337"/>
                  <a:gd name="T36" fmla="*/ 34 w 222"/>
                  <a:gd name="T37" fmla="*/ 290 h 337"/>
                  <a:gd name="T38" fmla="*/ 24 w 222"/>
                  <a:gd name="T39" fmla="*/ 302 h 337"/>
                  <a:gd name="T40" fmla="*/ 35 w 222"/>
                  <a:gd name="T41" fmla="*/ 329 h 337"/>
                  <a:gd name="T42" fmla="*/ 53 w 222"/>
                  <a:gd name="T43" fmla="*/ 337 h 337"/>
                  <a:gd name="T44" fmla="*/ 73 w 222"/>
                  <a:gd name="T45" fmla="*/ 330 h 337"/>
                  <a:gd name="T46" fmla="*/ 99 w 222"/>
                  <a:gd name="T47" fmla="*/ 288 h 337"/>
                  <a:gd name="T48" fmla="*/ 194 w 222"/>
                  <a:gd name="T49" fmla="*/ 29 h 337"/>
                  <a:gd name="T50" fmla="*/ 217 w 222"/>
                  <a:gd name="T51" fmla="*/ 14 h 337"/>
                  <a:gd name="T52" fmla="*/ 218 w 222"/>
                  <a:gd name="T53" fmla="*/ 14 h 337"/>
                  <a:gd name="T54" fmla="*/ 222 w 222"/>
                  <a:gd name="T55" fmla="*/ 0 h 337"/>
                  <a:gd name="T56" fmla="*/ 221 w 222"/>
                  <a:gd name="T5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2" h="337">
                    <a:moveTo>
                      <a:pt x="221" y="0"/>
                    </a:moveTo>
                    <a:lnTo>
                      <a:pt x="146" y="0"/>
                    </a:lnTo>
                    <a:lnTo>
                      <a:pt x="142" y="13"/>
                    </a:lnTo>
                    <a:lnTo>
                      <a:pt x="144" y="13"/>
                    </a:lnTo>
                    <a:cubicBezTo>
                      <a:pt x="155" y="13"/>
                      <a:pt x="163" y="13"/>
                      <a:pt x="165" y="14"/>
                    </a:cubicBezTo>
                    <a:cubicBezTo>
                      <a:pt x="170" y="15"/>
                      <a:pt x="170" y="18"/>
                      <a:pt x="170" y="20"/>
                    </a:cubicBezTo>
                    <a:cubicBezTo>
                      <a:pt x="170" y="23"/>
                      <a:pt x="169" y="27"/>
                      <a:pt x="168" y="33"/>
                    </a:cubicBezTo>
                    <a:cubicBezTo>
                      <a:pt x="139" y="118"/>
                      <a:pt x="128" y="148"/>
                      <a:pt x="124" y="158"/>
                    </a:cubicBezTo>
                    <a:cubicBezTo>
                      <a:pt x="106" y="104"/>
                      <a:pt x="85" y="52"/>
                      <a:pt x="68" y="2"/>
                    </a:cubicBezTo>
                    <a:lnTo>
                      <a:pt x="68" y="0"/>
                    </a:lnTo>
                    <a:lnTo>
                      <a:pt x="4" y="0"/>
                    </a:lnTo>
                    <a:lnTo>
                      <a:pt x="0" y="13"/>
                    </a:lnTo>
                    <a:lnTo>
                      <a:pt x="3" y="13"/>
                    </a:lnTo>
                    <a:cubicBezTo>
                      <a:pt x="15" y="13"/>
                      <a:pt x="24" y="18"/>
                      <a:pt x="28" y="28"/>
                    </a:cubicBezTo>
                    <a:cubicBezTo>
                      <a:pt x="28" y="28"/>
                      <a:pt x="102" y="213"/>
                      <a:pt x="102" y="214"/>
                    </a:cubicBezTo>
                    <a:cubicBezTo>
                      <a:pt x="99" y="227"/>
                      <a:pt x="94" y="242"/>
                      <a:pt x="88" y="257"/>
                    </a:cubicBezTo>
                    <a:cubicBezTo>
                      <a:pt x="77" y="283"/>
                      <a:pt x="64" y="297"/>
                      <a:pt x="52" y="297"/>
                    </a:cubicBezTo>
                    <a:cubicBezTo>
                      <a:pt x="47" y="297"/>
                      <a:pt x="42" y="295"/>
                      <a:pt x="35" y="292"/>
                    </a:cubicBezTo>
                    <a:lnTo>
                      <a:pt x="34" y="290"/>
                    </a:lnTo>
                    <a:lnTo>
                      <a:pt x="24" y="302"/>
                    </a:lnTo>
                    <a:lnTo>
                      <a:pt x="35" y="329"/>
                    </a:lnTo>
                    <a:cubicBezTo>
                      <a:pt x="38" y="334"/>
                      <a:pt x="43" y="337"/>
                      <a:pt x="53" y="337"/>
                    </a:cubicBezTo>
                    <a:cubicBezTo>
                      <a:pt x="62" y="337"/>
                      <a:pt x="68" y="334"/>
                      <a:pt x="73" y="330"/>
                    </a:cubicBezTo>
                    <a:cubicBezTo>
                      <a:pt x="84" y="319"/>
                      <a:pt x="93" y="305"/>
                      <a:pt x="99" y="288"/>
                    </a:cubicBezTo>
                    <a:lnTo>
                      <a:pt x="194" y="29"/>
                    </a:lnTo>
                    <a:cubicBezTo>
                      <a:pt x="198" y="19"/>
                      <a:pt x="205" y="14"/>
                      <a:pt x="217" y="14"/>
                    </a:cubicBezTo>
                    <a:lnTo>
                      <a:pt x="218" y="14"/>
                    </a:lnTo>
                    <a:lnTo>
                      <a:pt x="222" y="0"/>
                    </a:lnTo>
                    <a:lnTo>
                      <a:pt x="221" y="0"/>
                    </a:lnTo>
                    <a:close/>
                  </a:path>
                </a:pathLst>
              </a:custGeom>
              <a:solidFill>
                <a:srgbClr val="7B9B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8"/>
              <p:cNvSpPr>
                <a:spLocks/>
              </p:cNvSpPr>
              <p:nvPr/>
            </p:nvSpPr>
            <p:spPr bwMode="auto">
              <a:xfrm>
                <a:off x="3263" y="1003"/>
                <a:ext cx="158" cy="299"/>
              </a:xfrm>
              <a:custGeom>
                <a:avLst/>
                <a:gdLst>
                  <a:gd name="T0" fmla="*/ 329 w 330"/>
                  <a:gd name="T1" fmla="*/ 0 h 624"/>
                  <a:gd name="T2" fmla="*/ 33 w 330"/>
                  <a:gd name="T3" fmla="*/ 0 h 624"/>
                  <a:gd name="T4" fmla="*/ 209 w 330"/>
                  <a:gd name="T5" fmla="*/ 304 h 624"/>
                  <a:gd name="T6" fmla="*/ 0 w 330"/>
                  <a:gd name="T7" fmla="*/ 624 h 624"/>
                  <a:gd name="T8" fmla="*/ 330 w 330"/>
                  <a:gd name="T9" fmla="*/ 624 h 624"/>
                  <a:gd name="T10" fmla="*/ 330 w 330"/>
                  <a:gd name="T11" fmla="*/ 0 h 624"/>
                  <a:gd name="T12" fmla="*/ 329 w 330"/>
                  <a:gd name="T13" fmla="*/ 0 h 624"/>
                </a:gdLst>
                <a:ahLst/>
                <a:cxnLst>
                  <a:cxn ang="0">
                    <a:pos x="T0" y="T1"/>
                  </a:cxn>
                  <a:cxn ang="0">
                    <a:pos x="T2" y="T3"/>
                  </a:cxn>
                  <a:cxn ang="0">
                    <a:pos x="T4" y="T5"/>
                  </a:cxn>
                  <a:cxn ang="0">
                    <a:pos x="T6" y="T7"/>
                  </a:cxn>
                  <a:cxn ang="0">
                    <a:pos x="T8" y="T9"/>
                  </a:cxn>
                  <a:cxn ang="0">
                    <a:pos x="T10" y="T11"/>
                  </a:cxn>
                  <a:cxn ang="0">
                    <a:pos x="T12" y="T13"/>
                  </a:cxn>
                </a:cxnLst>
                <a:rect l="0" t="0" r="r" b="b"/>
                <a:pathLst>
                  <a:path w="330" h="624">
                    <a:moveTo>
                      <a:pt x="329" y="0"/>
                    </a:moveTo>
                    <a:lnTo>
                      <a:pt x="33" y="0"/>
                    </a:lnTo>
                    <a:cubicBezTo>
                      <a:pt x="141" y="63"/>
                      <a:pt x="209" y="177"/>
                      <a:pt x="209" y="304"/>
                    </a:cubicBezTo>
                    <a:cubicBezTo>
                      <a:pt x="209" y="443"/>
                      <a:pt x="126" y="568"/>
                      <a:pt x="0" y="624"/>
                    </a:cubicBezTo>
                    <a:lnTo>
                      <a:pt x="330" y="624"/>
                    </a:lnTo>
                    <a:lnTo>
                      <a:pt x="330" y="0"/>
                    </a:lnTo>
                    <a:lnTo>
                      <a:pt x="329"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9"/>
              <p:cNvSpPr>
                <a:spLocks/>
              </p:cNvSpPr>
              <p:nvPr/>
            </p:nvSpPr>
            <p:spPr bwMode="auto">
              <a:xfrm>
                <a:off x="3279" y="906"/>
                <a:ext cx="142" cy="97"/>
              </a:xfrm>
              <a:custGeom>
                <a:avLst/>
                <a:gdLst>
                  <a:gd name="T0" fmla="*/ 296 w 296"/>
                  <a:gd name="T1" fmla="*/ 201 h 201"/>
                  <a:gd name="T2" fmla="*/ 200 w 296"/>
                  <a:gd name="T3" fmla="*/ 0 h 201"/>
                  <a:gd name="T4" fmla="*/ 0 w 296"/>
                  <a:gd name="T5" fmla="*/ 201 h 201"/>
                  <a:gd name="T6" fmla="*/ 296 w 296"/>
                  <a:gd name="T7" fmla="*/ 201 h 201"/>
                </a:gdLst>
                <a:ahLst/>
                <a:cxnLst>
                  <a:cxn ang="0">
                    <a:pos x="T0" y="T1"/>
                  </a:cxn>
                  <a:cxn ang="0">
                    <a:pos x="T2" y="T3"/>
                  </a:cxn>
                  <a:cxn ang="0">
                    <a:pos x="T4" y="T5"/>
                  </a:cxn>
                  <a:cxn ang="0">
                    <a:pos x="T6" y="T7"/>
                  </a:cxn>
                </a:cxnLst>
                <a:rect l="0" t="0" r="r" b="b"/>
                <a:pathLst>
                  <a:path w="296" h="201">
                    <a:moveTo>
                      <a:pt x="296" y="201"/>
                    </a:moveTo>
                    <a:lnTo>
                      <a:pt x="200" y="0"/>
                    </a:lnTo>
                    <a:lnTo>
                      <a:pt x="0" y="201"/>
                    </a:lnTo>
                    <a:lnTo>
                      <a:pt x="296" y="201"/>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0"/>
              <p:cNvSpPr>
                <a:spLocks/>
              </p:cNvSpPr>
              <p:nvPr/>
            </p:nvSpPr>
            <p:spPr bwMode="auto">
              <a:xfrm>
                <a:off x="3278" y="839"/>
                <a:ext cx="90" cy="146"/>
              </a:xfrm>
              <a:custGeom>
                <a:avLst/>
                <a:gdLst>
                  <a:gd name="T0" fmla="*/ 135 w 189"/>
                  <a:gd name="T1" fmla="*/ 0 h 304"/>
                  <a:gd name="T2" fmla="*/ 0 w 189"/>
                  <a:gd name="T3" fmla="*/ 135 h 304"/>
                  <a:gd name="T4" fmla="*/ 0 w 189"/>
                  <a:gd name="T5" fmla="*/ 304 h 304"/>
                  <a:gd name="T6" fmla="*/ 189 w 189"/>
                  <a:gd name="T7" fmla="*/ 115 h 304"/>
                  <a:gd name="T8" fmla="*/ 135 w 189"/>
                  <a:gd name="T9" fmla="*/ 0 h 304"/>
                </a:gdLst>
                <a:ahLst/>
                <a:cxnLst>
                  <a:cxn ang="0">
                    <a:pos x="T0" y="T1"/>
                  </a:cxn>
                  <a:cxn ang="0">
                    <a:pos x="T2" y="T3"/>
                  </a:cxn>
                  <a:cxn ang="0">
                    <a:pos x="T4" y="T5"/>
                  </a:cxn>
                  <a:cxn ang="0">
                    <a:pos x="T6" y="T7"/>
                  </a:cxn>
                  <a:cxn ang="0">
                    <a:pos x="T8" y="T9"/>
                  </a:cxn>
                </a:cxnLst>
                <a:rect l="0" t="0" r="r" b="b"/>
                <a:pathLst>
                  <a:path w="189" h="304">
                    <a:moveTo>
                      <a:pt x="135" y="0"/>
                    </a:moveTo>
                    <a:lnTo>
                      <a:pt x="0" y="135"/>
                    </a:lnTo>
                    <a:lnTo>
                      <a:pt x="0" y="304"/>
                    </a:lnTo>
                    <a:lnTo>
                      <a:pt x="189" y="115"/>
                    </a:lnTo>
                    <a:lnTo>
                      <a:pt x="135"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1"/>
              <p:cNvSpPr>
                <a:spLocks/>
              </p:cNvSpPr>
              <p:nvPr/>
            </p:nvSpPr>
            <p:spPr bwMode="auto">
              <a:xfrm>
                <a:off x="3278" y="776"/>
                <a:ext cx="59" cy="109"/>
              </a:xfrm>
              <a:custGeom>
                <a:avLst/>
                <a:gdLst>
                  <a:gd name="T0" fmla="*/ 74 w 123"/>
                  <a:gd name="T1" fmla="*/ 0 h 227"/>
                  <a:gd name="T2" fmla="*/ 0 w 123"/>
                  <a:gd name="T3" fmla="*/ 73 h 227"/>
                  <a:gd name="T4" fmla="*/ 0 w 123"/>
                  <a:gd name="T5" fmla="*/ 227 h 227"/>
                  <a:gd name="T6" fmla="*/ 123 w 123"/>
                  <a:gd name="T7" fmla="*/ 105 h 227"/>
                  <a:gd name="T8" fmla="*/ 74 w 123"/>
                  <a:gd name="T9" fmla="*/ 0 h 227"/>
                </a:gdLst>
                <a:ahLst/>
                <a:cxnLst>
                  <a:cxn ang="0">
                    <a:pos x="T0" y="T1"/>
                  </a:cxn>
                  <a:cxn ang="0">
                    <a:pos x="T2" y="T3"/>
                  </a:cxn>
                  <a:cxn ang="0">
                    <a:pos x="T4" y="T5"/>
                  </a:cxn>
                  <a:cxn ang="0">
                    <a:pos x="T6" y="T7"/>
                  </a:cxn>
                  <a:cxn ang="0">
                    <a:pos x="T8" y="T9"/>
                  </a:cxn>
                </a:cxnLst>
                <a:rect l="0" t="0" r="r" b="b"/>
                <a:pathLst>
                  <a:path w="123" h="227">
                    <a:moveTo>
                      <a:pt x="74" y="0"/>
                    </a:moveTo>
                    <a:lnTo>
                      <a:pt x="0" y="73"/>
                    </a:lnTo>
                    <a:lnTo>
                      <a:pt x="0" y="227"/>
                    </a:lnTo>
                    <a:lnTo>
                      <a:pt x="123" y="105"/>
                    </a:lnTo>
                    <a:lnTo>
                      <a:pt x="74"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2"/>
              <p:cNvSpPr>
                <a:spLocks/>
              </p:cNvSpPr>
              <p:nvPr/>
            </p:nvSpPr>
            <p:spPr bwMode="auto">
              <a:xfrm>
                <a:off x="3278" y="701"/>
                <a:ext cx="29" cy="92"/>
              </a:xfrm>
              <a:custGeom>
                <a:avLst/>
                <a:gdLst>
                  <a:gd name="T0" fmla="*/ 0 w 62"/>
                  <a:gd name="T1" fmla="*/ 0 h 191"/>
                  <a:gd name="T2" fmla="*/ 0 w 62"/>
                  <a:gd name="T3" fmla="*/ 191 h 191"/>
                  <a:gd name="T4" fmla="*/ 62 w 62"/>
                  <a:gd name="T5" fmla="*/ 130 h 191"/>
                  <a:gd name="T6" fmla="*/ 0 w 62"/>
                  <a:gd name="T7" fmla="*/ 0 h 191"/>
                </a:gdLst>
                <a:ahLst/>
                <a:cxnLst>
                  <a:cxn ang="0">
                    <a:pos x="T0" y="T1"/>
                  </a:cxn>
                  <a:cxn ang="0">
                    <a:pos x="T2" y="T3"/>
                  </a:cxn>
                  <a:cxn ang="0">
                    <a:pos x="T4" y="T5"/>
                  </a:cxn>
                  <a:cxn ang="0">
                    <a:pos x="T6" y="T7"/>
                  </a:cxn>
                </a:cxnLst>
                <a:rect l="0" t="0" r="r" b="b"/>
                <a:pathLst>
                  <a:path w="62" h="191">
                    <a:moveTo>
                      <a:pt x="0" y="0"/>
                    </a:moveTo>
                    <a:lnTo>
                      <a:pt x="0" y="191"/>
                    </a:lnTo>
                    <a:lnTo>
                      <a:pt x="62" y="130"/>
                    </a:lnTo>
                    <a:lnTo>
                      <a:pt x="0"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3"/>
              <p:cNvSpPr>
                <a:spLocks/>
              </p:cNvSpPr>
              <p:nvPr/>
            </p:nvSpPr>
            <p:spPr bwMode="auto">
              <a:xfrm>
                <a:off x="3121" y="906"/>
                <a:ext cx="142" cy="97"/>
              </a:xfrm>
              <a:custGeom>
                <a:avLst/>
                <a:gdLst>
                  <a:gd name="T0" fmla="*/ 0 w 296"/>
                  <a:gd name="T1" fmla="*/ 201 h 201"/>
                  <a:gd name="T2" fmla="*/ 95 w 296"/>
                  <a:gd name="T3" fmla="*/ 0 h 201"/>
                  <a:gd name="T4" fmla="*/ 296 w 296"/>
                  <a:gd name="T5" fmla="*/ 201 h 201"/>
                  <a:gd name="T6" fmla="*/ 0 w 296"/>
                  <a:gd name="T7" fmla="*/ 201 h 201"/>
                </a:gdLst>
                <a:ahLst/>
                <a:cxnLst>
                  <a:cxn ang="0">
                    <a:pos x="T0" y="T1"/>
                  </a:cxn>
                  <a:cxn ang="0">
                    <a:pos x="T2" y="T3"/>
                  </a:cxn>
                  <a:cxn ang="0">
                    <a:pos x="T4" y="T5"/>
                  </a:cxn>
                  <a:cxn ang="0">
                    <a:pos x="T6" y="T7"/>
                  </a:cxn>
                </a:cxnLst>
                <a:rect l="0" t="0" r="r" b="b"/>
                <a:pathLst>
                  <a:path w="296" h="201">
                    <a:moveTo>
                      <a:pt x="0" y="201"/>
                    </a:moveTo>
                    <a:lnTo>
                      <a:pt x="95" y="0"/>
                    </a:lnTo>
                    <a:lnTo>
                      <a:pt x="296" y="201"/>
                    </a:lnTo>
                    <a:lnTo>
                      <a:pt x="0" y="201"/>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4"/>
              <p:cNvSpPr>
                <a:spLocks/>
              </p:cNvSpPr>
              <p:nvPr/>
            </p:nvSpPr>
            <p:spPr bwMode="auto">
              <a:xfrm>
                <a:off x="3173" y="839"/>
                <a:ext cx="91" cy="146"/>
              </a:xfrm>
              <a:custGeom>
                <a:avLst/>
                <a:gdLst>
                  <a:gd name="T0" fmla="*/ 53 w 190"/>
                  <a:gd name="T1" fmla="*/ 0 h 304"/>
                  <a:gd name="T2" fmla="*/ 190 w 190"/>
                  <a:gd name="T3" fmla="*/ 135 h 304"/>
                  <a:gd name="T4" fmla="*/ 190 w 190"/>
                  <a:gd name="T5" fmla="*/ 304 h 304"/>
                  <a:gd name="T6" fmla="*/ 0 w 190"/>
                  <a:gd name="T7" fmla="*/ 115 h 304"/>
                  <a:gd name="T8" fmla="*/ 53 w 190"/>
                  <a:gd name="T9" fmla="*/ 0 h 304"/>
                </a:gdLst>
                <a:ahLst/>
                <a:cxnLst>
                  <a:cxn ang="0">
                    <a:pos x="T0" y="T1"/>
                  </a:cxn>
                  <a:cxn ang="0">
                    <a:pos x="T2" y="T3"/>
                  </a:cxn>
                  <a:cxn ang="0">
                    <a:pos x="T4" y="T5"/>
                  </a:cxn>
                  <a:cxn ang="0">
                    <a:pos x="T6" y="T7"/>
                  </a:cxn>
                  <a:cxn ang="0">
                    <a:pos x="T8" y="T9"/>
                  </a:cxn>
                </a:cxnLst>
                <a:rect l="0" t="0" r="r" b="b"/>
                <a:pathLst>
                  <a:path w="190" h="304">
                    <a:moveTo>
                      <a:pt x="53" y="0"/>
                    </a:moveTo>
                    <a:lnTo>
                      <a:pt x="190" y="135"/>
                    </a:lnTo>
                    <a:lnTo>
                      <a:pt x="190" y="304"/>
                    </a:lnTo>
                    <a:lnTo>
                      <a:pt x="0" y="115"/>
                    </a:lnTo>
                    <a:lnTo>
                      <a:pt x="53"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5"/>
              <p:cNvSpPr>
                <a:spLocks/>
              </p:cNvSpPr>
              <p:nvPr/>
            </p:nvSpPr>
            <p:spPr bwMode="auto">
              <a:xfrm>
                <a:off x="3205" y="776"/>
                <a:ext cx="59" cy="109"/>
              </a:xfrm>
              <a:custGeom>
                <a:avLst/>
                <a:gdLst>
                  <a:gd name="T0" fmla="*/ 50 w 124"/>
                  <a:gd name="T1" fmla="*/ 0 h 227"/>
                  <a:gd name="T2" fmla="*/ 124 w 124"/>
                  <a:gd name="T3" fmla="*/ 73 h 227"/>
                  <a:gd name="T4" fmla="*/ 124 w 124"/>
                  <a:gd name="T5" fmla="*/ 227 h 227"/>
                  <a:gd name="T6" fmla="*/ 0 w 124"/>
                  <a:gd name="T7" fmla="*/ 105 h 227"/>
                  <a:gd name="T8" fmla="*/ 50 w 124"/>
                  <a:gd name="T9" fmla="*/ 0 h 227"/>
                </a:gdLst>
                <a:ahLst/>
                <a:cxnLst>
                  <a:cxn ang="0">
                    <a:pos x="T0" y="T1"/>
                  </a:cxn>
                  <a:cxn ang="0">
                    <a:pos x="T2" y="T3"/>
                  </a:cxn>
                  <a:cxn ang="0">
                    <a:pos x="T4" y="T5"/>
                  </a:cxn>
                  <a:cxn ang="0">
                    <a:pos x="T6" y="T7"/>
                  </a:cxn>
                  <a:cxn ang="0">
                    <a:pos x="T8" y="T9"/>
                  </a:cxn>
                </a:cxnLst>
                <a:rect l="0" t="0" r="r" b="b"/>
                <a:pathLst>
                  <a:path w="124" h="227">
                    <a:moveTo>
                      <a:pt x="50" y="0"/>
                    </a:moveTo>
                    <a:lnTo>
                      <a:pt x="124" y="73"/>
                    </a:lnTo>
                    <a:lnTo>
                      <a:pt x="124" y="227"/>
                    </a:lnTo>
                    <a:lnTo>
                      <a:pt x="0" y="105"/>
                    </a:lnTo>
                    <a:lnTo>
                      <a:pt x="50"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6"/>
              <p:cNvSpPr>
                <a:spLocks/>
              </p:cNvSpPr>
              <p:nvPr/>
            </p:nvSpPr>
            <p:spPr bwMode="auto">
              <a:xfrm>
                <a:off x="3234" y="701"/>
                <a:ext cx="30" cy="92"/>
              </a:xfrm>
              <a:custGeom>
                <a:avLst/>
                <a:gdLst>
                  <a:gd name="T0" fmla="*/ 62 w 62"/>
                  <a:gd name="T1" fmla="*/ 0 h 191"/>
                  <a:gd name="T2" fmla="*/ 62 w 62"/>
                  <a:gd name="T3" fmla="*/ 191 h 191"/>
                  <a:gd name="T4" fmla="*/ 0 w 62"/>
                  <a:gd name="T5" fmla="*/ 130 h 191"/>
                  <a:gd name="T6" fmla="*/ 62 w 62"/>
                  <a:gd name="T7" fmla="*/ 0 h 191"/>
                </a:gdLst>
                <a:ahLst/>
                <a:cxnLst>
                  <a:cxn ang="0">
                    <a:pos x="T0" y="T1"/>
                  </a:cxn>
                  <a:cxn ang="0">
                    <a:pos x="T2" y="T3"/>
                  </a:cxn>
                  <a:cxn ang="0">
                    <a:pos x="T4" y="T5"/>
                  </a:cxn>
                  <a:cxn ang="0">
                    <a:pos x="T6" y="T7"/>
                  </a:cxn>
                </a:cxnLst>
                <a:rect l="0" t="0" r="r" b="b"/>
                <a:pathLst>
                  <a:path w="62" h="191">
                    <a:moveTo>
                      <a:pt x="62" y="0"/>
                    </a:moveTo>
                    <a:lnTo>
                      <a:pt x="62" y="191"/>
                    </a:lnTo>
                    <a:lnTo>
                      <a:pt x="0" y="130"/>
                    </a:lnTo>
                    <a:lnTo>
                      <a:pt x="62"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7"/>
              <p:cNvSpPr>
                <a:spLocks/>
              </p:cNvSpPr>
              <p:nvPr/>
            </p:nvSpPr>
            <p:spPr bwMode="auto">
              <a:xfrm>
                <a:off x="3421" y="1003"/>
                <a:ext cx="157" cy="299"/>
              </a:xfrm>
              <a:custGeom>
                <a:avLst/>
                <a:gdLst>
                  <a:gd name="T0" fmla="*/ 0 w 328"/>
                  <a:gd name="T1" fmla="*/ 0 h 624"/>
                  <a:gd name="T2" fmla="*/ 296 w 328"/>
                  <a:gd name="T3" fmla="*/ 0 h 624"/>
                  <a:gd name="T4" fmla="*/ 120 w 328"/>
                  <a:gd name="T5" fmla="*/ 304 h 624"/>
                  <a:gd name="T6" fmla="*/ 328 w 328"/>
                  <a:gd name="T7" fmla="*/ 624 h 624"/>
                  <a:gd name="T8" fmla="*/ 0 w 328"/>
                  <a:gd name="T9" fmla="*/ 624 h 624"/>
                  <a:gd name="T10" fmla="*/ 0 w 328"/>
                  <a:gd name="T11" fmla="*/ 0 h 624"/>
                </a:gdLst>
                <a:ahLst/>
                <a:cxnLst>
                  <a:cxn ang="0">
                    <a:pos x="T0" y="T1"/>
                  </a:cxn>
                  <a:cxn ang="0">
                    <a:pos x="T2" y="T3"/>
                  </a:cxn>
                  <a:cxn ang="0">
                    <a:pos x="T4" y="T5"/>
                  </a:cxn>
                  <a:cxn ang="0">
                    <a:pos x="T6" y="T7"/>
                  </a:cxn>
                  <a:cxn ang="0">
                    <a:pos x="T8" y="T9"/>
                  </a:cxn>
                  <a:cxn ang="0">
                    <a:pos x="T10" y="T11"/>
                  </a:cxn>
                </a:cxnLst>
                <a:rect l="0" t="0" r="r" b="b"/>
                <a:pathLst>
                  <a:path w="328" h="624">
                    <a:moveTo>
                      <a:pt x="0" y="0"/>
                    </a:moveTo>
                    <a:lnTo>
                      <a:pt x="296" y="0"/>
                    </a:lnTo>
                    <a:cubicBezTo>
                      <a:pt x="187" y="63"/>
                      <a:pt x="120" y="177"/>
                      <a:pt x="120" y="304"/>
                    </a:cubicBezTo>
                    <a:cubicBezTo>
                      <a:pt x="120" y="443"/>
                      <a:pt x="202" y="568"/>
                      <a:pt x="328" y="624"/>
                    </a:cubicBezTo>
                    <a:lnTo>
                      <a:pt x="0" y="624"/>
                    </a:lnTo>
                    <a:lnTo>
                      <a:pt x="0" y="0"/>
                    </a:lnTo>
                    <a:close/>
                  </a:path>
                </a:pathLst>
              </a:custGeom>
              <a:solidFill>
                <a:srgbClr val="F89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8"/>
              <p:cNvSpPr>
                <a:spLocks/>
              </p:cNvSpPr>
              <p:nvPr/>
            </p:nvSpPr>
            <p:spPr bwMode="auto">
              <a:xfrm>
                <a:off x="3421" y="906"/>
                <a:ext cx="141" cy="97"/>
              </a:xfrm>
              <a:custGeom>
                <a:avLst/>
                <a:gdLst>
                  <a:gd name="T0" fmla="*/ 0 w 295"/>
                  <a:gd name="T1" fmla="*/ 201 h 201"/>
                  <a:gd name="T2" fmla="*/ 95 w 295"/>
                  <a:gd name="T3" fmla="*/ 0 h 201"/>
                  <a:gd name="T4" fmla="*/ 295 w 295"/>
                  <a:gd name="T5" fmla="*/ 201 h 201"/>
                  <a:gd name="T6" fmla="*/ 0 w 295"/>
                  <a:gd name="T7" fmla="*/ 201 h 201"/>
                </a:gdLst>
                <a:ahLst/>
                <a:cxnLst>
                  <a:cxn ang="0">
                    <a:pos x="T0" y="T1"/>
                  </a:cxn>
                  <a:cxn ang="0">
                    <a:pos x="T2" y="T3"/>
                  </a:cxn>
                  <a:cxn ang="0">
                    <a:pos x="T4" y="T5"/>
                  </a:cxn>
                  <a:cxn ang="0">
                    <a:pos x="T6" y="T7"/>
                  </a:cxn>
                </a:cxnLst>
                <a:rect l="0" t="0" r="r" b="b"/>
                <a:pathLst>
                  <a:path w="295" h="201">
                    <a:moveTo>
                      <a:pt x="0" y="201"/>
                    </a:moveTo>
                    <a:lnTo>
                      <a:pt x="95" y="0"/>
                    </a:lnTo>
                    <a:lnTo>
                      <a:pt x="295" y="201"/>
                    </a:lnTo>
                    <a:lnTo>
                      <a:pt x="0" y="201"/>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9"/>
              <p:cNvSpPr>
                <a:spLocks/>
              </p:cNvSpPr>
              <p:nvPr/>
            </p:nvSpPr>
            <p:spPr bwMode="auto">
              <a:xfrm>
                <a:off x="3472" y="839"/>
                <a:ext cx="91" cy="146"/>
              </a:xfrm>
              <a:custGeom>
                <a:avLst/>
                <a:gdLst>
                  <a:gd name="T0" fmla="*/ 55 w 190"/>
                  <a:gd name="T1" fmla="*/ 0 h 304"/>
                  <a:gd name="T2" fmla="*/ 190 w 190"/>
                  <a:gd name="T3" fmla="*/ 135 h 304"/>
                  <a:gd name="T4" fmla="*/ 190 w 190"/>
                  <a:gd name="T5" fmla="*/ 304 h 304"/>
                  <a:gd name="T6" fmla="*/ 0 w 190"/>
                  <a:gd name="T7" fmla="*/ 115 h 304"/>
                  <a:gd name="T8" fmla="*/ 55 w 190"/>
                  <a:gd name="T9" fmla="*/ 0 h 304"/>
                </a:gdLst>
                <a:ahLst/>
                <a:cxnLst>
                  <a:cxn ang="0">
                    <a:pos x="T0" y="T1"/>
                  </a:cxn>
                  <a:cxn ang="0">
                    <a:pos x="T2" y="T3"/>
                  </a:cxn>
                  <a:cxn ang="0">
                    <a:pos x="T4" y="T5"/>
                  </a:cxn>
                  <a:cxn ang="0">
                    <a:pos x="T6" y="T7"/>
                  </a:cxn>
                  <a:cxn ang="0">
                    <a:pos x="T8" y="T9"/>
                  </a:cxn>
                </a:cxnLst>
                <a:rect l="0" t="0" r="r" b="b"/>
                <a:pathLst>
                  <a:path w="190" h="304">
                    <a:moveTo>
                      <a:pt x="55" y="0"/>
                    </a:moveTo>
                    <a:lnTo>
                      <a:pt x="190" y="135"/>
                    </a:lnTo>
                    <a:lnTo>
                      <a:pt x="190" y="304"/>
                    </a:lnTo>
                    <a:lnTo>
                      <a:pt x="0" y="115"/>
                    </a:lnTo>
                    <a:lnTo>
                      <a:pt x="55"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0"/>
              <p:cNvSpPr>
                <a:spLocks/>
              </p:cNvSpPr>
              <p:nvPr/>
            </p:nvSpPr>
            <p:spPr bwMode="auto">
              <a:xfrm>
                <a:off x="3504" y="776"/>
                <a:ext cx="59" cy="109"/>
              </a:xfrm>
              <a:custGeom>
                <a:avLst/>
                <a:gdLst>
                  <a:gd name="T0" fmla="*/ 48 w 122"/>
                  <a:gd name="T1" fmla="*/ 0 h 227"/>
                  <a:gd name="T2" fmla="*/ 122 w 122"/>
                  <a:gd name="T3" fmla="*/ 73 h 227"/>
                  <a:gd name="T4" fmla="*/ 122 w 122"/>
                  <a:gd name="T5" fmla="*/ 227 h 227"/>
                  <a:gd name="T6" fmla="*/ 0 w 122"/>
                  <a:gd name="T7" fmla="*/ 105 h 227"/>
                  <a:gd name="T8" fmla="*/ 48 w 122"/>
                  <a:gd name="T9" fmla="*/ 0 h 227"/>
                </a:gdLst>
                <a:ahLst/>
                <a:cxnLst>
                  <a:cxn ang="0">
                    <a:pos x="T0" y="T1"/>
                  </a:cxn>
                  <a:cxn ang="0">
                    <a:pos x="T2" y="T3"/>
                  </a:cxn>
                  <a:cxn ang="0">
                    <a:pos x="T4" y="T5"/>
                  </a:cxn>
                  <a:cxn ang="0">
                    <a:pos x="T6" y="T7"/>
                  </a:cxn>
                  <a:cxn ang="0">
                    <a:pos x="T8" y="T9"/>
                  </a:cxn>
                </a:cxnLst>
                <a:rect l="0" t="0" r="r" b="b"/>
                <a:pathLst>
                  <a:path w="122" h="227">
                    <a:moveTo>
                      <a:pt x="48" y="0"/>
                    </a:moveTo>
                    <a:lnTo>
                      <a:pt x="122" y="73"/>
                    </a:lnTo>
                    <a:lnTo>
                      <a:pt x="122" y="227"/>
                    </a:lnTo>
                    <a:lnTo>
                      <a:pt x="0" y="105"/>
                    </a:lnTo>
                    <a:lnTo>
                      <a:pt x="48"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1"/>
              <p:cNvSpPr>
                <a:spLocks/>
              </p:cNvSpPr>
              <p:nvPr/>
            </p:nvSpPr>
            <p:spPr bwMode="auto">
              <a:xfrm>
                <a:off x="3533" y="701"/>
                <a:ext cx="30" cy="92"/>
              </a:xfrm>
              <a:custGeom>
                <a:avLst/>
                <a:gdLst>
                  <a:gd name="T0" fmla="*/ 61 w 61"/>
                  <a:gd name="T1" fmla="*/ 0 h 191"/>
                  <a:gd name="T2" fmla="*/ 61 w 61"/>
                  <a:gd name="T3" fmla="*/ 191 h 191"/>
                  <a:gd name="T4" fmla="*/ 0 w 61"/>
                  <a:gd name="T5" fmla="*/ 130 h 191"/>
                  <a:gd name="T6" fmla="*/ 61 w 61"/>
                  <a:gd name="T7" fmla="*/ 0 h 191"/>
                </a:gdLst>
                <a:ahLst/>
                <a:cxnLst>
                  <a:cxn ang="0">
                    <a:pos x="T0" y="T1"/>
                  </a:cxn>
                  <a:cxn ang="0">
                    <a:pos x="T2" y="T3"/>
                  </a:cxn>
                  <a:cxn ang="0">
                    <a:pos x="T4" y="T5"/>
                  </a:cxn>
                  <a:cxn ang="0">
                    <a:pos x="T6" y="T7"/>
                  </a:cxn>
                </a:cxnLst>
                <a:rect l="0" t="0" r="r" b="b"/>
                <a:pathLst>
                  <a:path w="61" h="191">
                    <a:moveTo>
                      <a:pt x="61" y="0"/>
                    </a:moveTo>
                    <a:lnTo>
                      <a:pt x="61" y="191"/>
                    </a:lnTo>
                    <a:lnTo>
                      <a:pt x="0" y="130"/>
                    </a:lnTo>
                    <a:lnTo>
                      <a:pt x="61"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2"/>
              <p:cNvSpPr>
                <a:spLocks/>
              </p:cNvSpPr>
              <p:nvPr/>
            </p:nvSpPr>
            <p:spPr bwMode="auto">
              <a:xfrm>
                <a:off x="3577" y="906"/>
                <a:ext cx="142" cy="97"/>
              </a:xfrm>
              <a:custGeom>
                <a:avLst/>
                <a:gdLst>
                  <a:gd name="T0" fmla="*/ 296 w 296"/>
                  <a:gd name="T1" fmla="*/ 201 h 201"/>
                  <a:gd name="T2" fmla="*/ 201 w 296"/>
                  <a:gd name="T3" fmla="*/ 0 h 201"/>
                  <a:gd name="T4" fmla="*/ 0 w 296"/>
                  <a:gd name="T5" fmla="*/ 201 h 201"/>
                  <a:gd name="T6" fmla="*/ 296 w 296"/>
                  <a:gd name="T7" fmla="*/ 201 h 201"/>
                </a:gdLst>
                <a:ahLst/>
                <a:cxnLst>
                  <a:cxn ang="0">
                    <a:pos x="T0" y="T1"/>
                  </a:cxn>
                  <a:cxn ang="0">
                    <a:pos x="T2" y="T3"/>
                  </a:cxn>
                  <a:cxn ang="0">
                    <a:pos x="T4" y="T5"/>
                  </a:cxn>
                  <a:cxn ang="0">
                    <a:pos x="T6" y="T7"/>
                  </a:cxn>
                </a:cxnLst>
                <a:rect l="0" t="0" r="r" b="b"/>
                <a:pathLst>
                  <a:path w="296" h="201">
                    <a:moveTo>
                      <a:pt x="296" y="201"/>
                    </a:moveTo>
                    <a:lnTo>
                      <a:pt x="201" y="0"/>
                    </a:lnTo>
                    <a:lnTo>
                      <a:pt x="0" y="201"/>
                    </a:lnTo>
                    <a:lnTo>
                      <a:pt x="296" y="201"/>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3"/>
              <p:cNvSpPr>
                <a:spLocks/>
              </p:cNvSpPr>
              <p:nvPr/>
            </p:nvSpPr>
            <p:spPr bwMode="auto">
              <a:xfrm>
                <a:off x="3577" y="839"/>
                <a:ext cx="91" cy="146"/>
              </a:xfrm>
              <a:custGeom>
                <a:avLst/>
                <a:gdLst>
                  <a:gd name="T0" fmla="*/ 136 w 190"/>
                  <a:gd name="T1" fmla="*/ 0 h 304"/>
                  <a:gd name="T2" fmla="*/ 0 w 190"/>
                  <a:gd name="T3" fmla="*/ 135 h 304"/>
                  <a:gd name="T4" fmla="*/ 0 w 190"/>
                  <a:gd name="T5" fmla="*/ 304 h 304"/>
                  <a:gd name="T6" fmla="*/ 190 w 190"/>
                  <a:gd name="T7" fmla="*/ 115 h 304"/>
                  <a:gd name="T8" fmla="*/ 136 w 190"/>
                  <a:gd name="T9" fmla="*/ 0 h 304"/>
                </a:gdLst>
                <a:ahLst/>
                <a:cxnLst>
                  <a:cxn ang="0">
                    <a:pos x="T0" y="T1"/>
                  </a:cxn>
                  <a:cxn ang="0">
                    <a:pos x="T2" y="T3"/>
                  </a:cxn>
                  <a:cxn ang="0">
                    <a:pos x="T4" y="T5"/>
                  </a:cxn>
                  <a:cxn ang="0">
                    <a:pos x="T6" y="T7"/>
                  </a:cxn>
                  <a:cxn ang="0">
                    <a:pos x="T8" y="T9"/>
                  </a:cxn>
                </a:cxnLst>
                <a:rect l="0" t="0" r="r" b="b"/>
                <a:pathLst>
                  <a:path w="190" h="304">
                    <a:moveTo>
                      <a:pt x="136" y="0"/>
                    </a:moveTo>
                    <a:lnTo>
                      <a:pt x="0" y="135"/>
                    </a:lnTo>
                    <a:lnTo>
                      <a:pt x="0" y="304"/>
                    </a:lnTo>
                    <a:lnTo>
                      <a:pt x="190" y="115"/>
                    </a:lnTo>
                    <a:lnTo>
                      <a:pt x="136"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4"/>
              <p:cNvSpPr>
                <a:spLocks/>
              </p:cNvSpPr>
              <p:nvPr/>
            </p:nvSpPr>
            <p:spPr bwMode="auto">
              <a:xfrm>
                <a:off x="3577" y="776"/>
                <a:ext cx="59" cy="109"/>
              </a:xfrm>
              <a:custGeom>
                <a:avLst/>
                <a:gdLst>
                  <a:gd name="T0" fmla="*/ 74 w 124"/>
                  <a:gd name="T1" fmla="*/ 0 h 227"/>
                  <a:gd name="T2" fmla="*/ 0 w 124"/>
                  <a:gd name="T3" fmla="*/ 73 h 227"/>
                  <a:gd name="T4" fmla="*/ 0 w 124"/>
                  <a:gd name="T5" fmla="*/ 227 h 227"/>
                  <a:gd name="T6" fmla="*/ 124 w 124"/>
                  <a:gd name="T7" fmla="*/ 105 h 227"/>
                  <a:gd name="T8" fmla="*/ 74 w 124"/>
                  <a:gd name="T9" fmla="*/ 0 h 227"/>
                </a:gdLst>
                <a:ahLst/>
                <a:cxnLst>
                  <a:cxn ang="0">
                    <a:pos x="T0" y="T1"/>
                  </a:cxn>
                  <a:cxn ang="0">
                    <a:pos x="T2" y="T3"/>
                  </a:cxn>
                  <a:cxn ang="0">
                    <a:pos x="T4" y="T5"/>
                  </a:cxn>
                  <a:cxn ang="0">
                    <a:pos x="T6" y="T7"/>
                  </a:cxn>
                  <a:cxn ang="0">
                    <a:pos x="T8" y="T9"/>
                  </a:cxn>
                </a:cxnLst>
                <a:rect l="0" t="0" r="r" b="b"/>
                <a:pathLst>
                  <a:path w="124" h="227">
                    <a:moveTo>
                      <a:pt x="74" y="0"/>
                    </a:moveTo>
                    <a:lnTo>
                      <a:pt x="0" y="73"/>
                    </a:lnTo>
                    <a:lnTo>
                      <a:pt x="0" y="227"/>
                    </a:lnTo>
                    <a:lnTo>
                      <a:pt x="124" y="105"/>
                    </a:lnTo>
                    <a:lnTo>
                      <a:pt x="74"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5"/>
              <p:cNvSpPr>
                <a:spLocks/>
              </p:cNvSpPr>
              <p:nvPr/>
            </p:nvSpPr>
            <p:spPr bwMode="auto">
              <a:xfrm>
                <a:off x="3577" y="701"/>
                <a:ext cx="29" cy="92"/>
              </a:xfrm>
              <a:custGeom>
                <a:avLst/>
                <a:gdLst>
                  <a:gd name="T0" fmla="*/ 0 w 61"/>
                  <a:gd name="T1" fmla="*/ 0 h 191"/>
                  <a:gd name="T2" fmla="*/ 0 w 61"/>
                  <a:gd name="T3" fmla="*/ 191 h 191"/>
                  <a:gd name="T4" fmla="*/ 61 w 61"/>
                  <a:gd name="T5" fmla="*/ 130 h 191"/>
                  <a:gd name="T6" fmla="*/ 0 w 61"/>
                  <a:gd name="T7" fmla="*/ 0 h 191"/>
                </a:gdLst>
                <a:ahLst/>
                <a:cxnLst>
                  <a:cxn ang="0">
                    <a:pos x="T0" y="T1"/>
                  </a:cxn>
                  <a:cxn ang="0">
                    <a:pos x="T2" y="T3"/>
                  </a:cxn>
                  <a:cxn ang="0">
                    <a:pos x="T4" y="T5"/>
                  </a:cxn>
                  <a:cxn ang="0">
                    <a:pos x="T6" y="T7"/>
                  </a:cxn>
                </a:cxnLst>
                <a:rect l="0" t="0" r="r" b="b"/>
                <a:pathLst>
                  <a:path w="61" h="191">
                    <a:moveTo>
                      <a:pt x="0" y="0"/>
                    </a:moveTo>
                    <a:lnTo>
                      <a:pt x="0" y="191"/>
                    </a:lnTo>
                    <a:lnTo>
                      <a:pt x="61" y="130"/>
                    </a:lnTo>
                    <a:lnTo>
                      <a:pt x="0" y="0"/>
                    </a:lnTo>
                    <a:close/>
                  </a:path>
                </a:pathLst>
              </a:custGeom>
              <a:solidFill>
                <a:srgbClr val="FDB7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66"/>
              <p:cNvSpPr>
                <a:spLocks noChangeArrowheads="1"/>
              </p:cNvSpPr>
              <p:nvPr/>
            </p:nvSpPr>
            <p:spPr bwMode="auto">
              <a:xfrm>
                <a:off x="3827" y="800"/>
                <a:ext cx="6" cy="502"/>
              </a:xfrm>
              <a:prstGeom prst="rect">
                <a:avLst/>
              </a:prstGeom>
              <a:solidFill>
                <a:srgbClr val="7B9B4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3" name="Group 69"/>
          <p:cNvGrpSpPr>
            <a:grpSpLocks noChangeAspect="1"/>
          </p:cNvGrpSpPr>
          <p:nvPr/>
        </p:nvGrpSpPr>
        <p:grpSpPr bwMode="auto">
          <a:xfrm>
            <a:off x="3286486" y="3687702"/>
            <a:ext cx="980557" cy="980557"/>
            <a:chOff x="4471" y="1477"/>
            <a:chExt cx="360" cy="360"/>
          </a:xfrm>
          <a:solidFill>
            <a:schemeClr val="tx2"/>
          </a:solidFill>
        </p:grpSpPr>
        <p:sp>
          <p:nvSpPr>
            <p:cNvPr id="105" name="Freeform 70"/>
            <p:cNvSpPr>
              <a:spLocks noEditPoints="1"/>
            </p:cNvSpPr>
            <p:nvPr/>
          </p:nvSpPr>
          <p:spPr bwMode="auto">
            <a:xfrm>
              <a:off x="4609" y="1549"/>
              <a:ext cx="85" cy="84"/>
            </a:xfrm>
            <a:custGeom>
              <a:avLst/>
              <a:gdLst>
                <a:gd name="T0" fmla="*/ 87 w 175"/>
                <a:gd name="T1" fmla="*/ 175 h 175"/>
                <a:gd name="T2" fmla="*/ 175 w 175"/>
                <a:gd name="T3" fmla="*/ 88 h 175"/>
                <a:gd name="T4" fmla="*/ 87 w 175"/>
                <a:gd name="T5" fmla="*/ 0 h 175"/>
                <a:gd name="T6" fmla="*/ 0 w 175"/>
                <a:gd name="T7" fmla="*/ 88 h 175"/>
                <a:gd name="T8" fmla="*/ 87 w 175"/>
                <a:gd name="T9" fmla="*/ 175 h 175"/>
                <a:gd name="T10" fmla="*/ 87 w 175"/>
                <a:gd name="T11" fmla="*/ 25 h 175"/>
                <a:gd name="T12" fmla="*/ 150 w 175"/>
                <a:gd name="T13" fmla="*/ 88 h 175"/>
                <a:gd name="T14" fmla="*/ 87 w 175"/>
                <a:gd name="T15" fmla="*/ 150 h 175"/>
                <a:gd name="T16" fmla="*/ 25 w 175"/>
                <a:gd name="T17" fmla="*/ 88 h 175"/>
                <a:gd name="T18" fmla="*/ 87 w 175"/>
                <a:gd name="T19" fmla="*/ 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75">
                  <a:moveTo>
                    <a:pt x="87" y="175"/>
                  </a:moveTo>
                  <a:cubicBezTo>
                    <a:pt x="135" y="175"/>
                    <a:pt x="175" y="136"/>
                    <a:pt x="175" y="88"/>
                  </a:cubicBezTo>
                  <a:cubicBezTo>
                    <a:pt x="175" y="39"/>
                    <a:pt x="135" y="0"/>
                    <a:pt x="87" y="0"/>
                  </a:cubicBezTo>
                  <a:cubicBezTo>
                    <a:pt x="39" y="0"/>
                    <a:pt x="0" y="39"/>
                    <a:pt x="0" y="88"/>
                  </a:cubicBezTo>
                  <a:cubicBezTo>
                    <a:pt x="0" y="136"/>
                    <a:pt x="39" y="175"/>
                    <a:pt x="87" y="175"/>
                  </a:cubicBezTo>
                  <a:close/>
                  <a:moveTo>
                    <a:pt x="87" y="25"/>
                  </a:moveTo>
                  <a:cubicBezTo>
                    <a:pt x="121" y="25"/>
                    <a:pt x="150" y="53"/>
                    <a:pt x="150" y="88"/>
                  </a:cubicBezTo>
                  <a:cubicBezTo>
                    <a:pt x="150" y="122"/>
                    <a:pt x="121" y="150"/>
                    <a:pt x="87" y="150"/>
                  </a:cubicBezTo>
                  <a:cubicBezTo>
                    <a:pt x="53" y="150"/>
                    <a:pt x="25" y="122"/>
                    <a:pt x="25" y="88"/>
                  </a:cubicBezTo>
                  <a:cubicBezTo>
                    <a:pt x="25" y="53"/>
                    <a:pt x="53" y="25"/>
                    <a:pt x="87"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71"/>
            <p:cNvSpPr>
              <a:spLocks noEditPoints="1"/>
            </p:cNvSpPr>
            <p:nvPr/>
          </p:nvSpPr>
          <p:spPr bwMode="auto">
            <a:xfrm>
              <a:off x="4523" y="1477"/>
              <a:ext cx="254" cy="329"/>
            </a:xfrm>
            <a:custGeom>
              <a:avLst/>
              <a:gdLst>
                <a:gd name="T0" fmla="*/ 264 w 527"/>
                <a:gd name="T1" fmla="*/ 684 h 684"/>
                <a:gd name="T2" fmla="*/ 456 w 527"/>
                <a:gd name="T3" fmla="*/ 408 h 684"/>
                <a:gd name="T4" fmla="*/ 433 w 527"/>
                <a:gd name="T5" fmla="*/ 70 h 684"/>
                <a:gd name="T6" fmla="*/ 264 w 527"/>
                <a:gd name="T7" fmla="*/ 0 h 684"/>
                <a:gd name="T8" fmla="*/ 94 w 527"/>
                <a:gd name="T9" fmla="*/ 70 h 684"/>
                <a:gd name="T10" fmla="*/ 72 w 527"/>
                <a:gd name="T11" fmla="*/ 407 h 684"/>
                <a:gd name="T12" fmla="*/ 264 w 527"/>
                <a:gd name="T13" fmla="*/ 684 h 684"/>
                <a:gd name="T14" fmla="*/ 112 w 527"/>
                <a:gd name="T15" fmla="*/ 88 h 684"/>
                <a:gd name="T16" fmla="*/ 264 w 527"/>
                <a:gd name="T17" fmla="*/ 25 h 684"/>
                <a:gd name="T18" fmla="*/ 416 w 527"/>
                <a:gd name="T19" fmla="*/ 88 h 684"/>
                <a:gd name="T20" fmla="*/ 435 w 527"/>
                <a:gd name="T21" fmla="*/ 393 h 684"/>
                <a:gd name="T22" fmla="*/ 264 w 527"/>
                <a:gd name="T23" fmla="*/ 641 h 684"/>
                <a:gd name="T24" fmla="*/ 92 w 527"/>
                <a:gd name="T25" fmla="*/ 393 h 684"/>
                <a:gd name="T26" fmla="*/ 112 w 527"/>
                <a:gd name="T27" fmla="*/ 8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684">
                  <a:moveTo>
                    <a:pt x="264" y="684"/>
                  </a:moveTo>
                  <a:lnTo>
                    <a:pt x="456" y="408"/>
                  </a:lnTo>
                  <a:cubicBezTo>
                    <a:pt x="527" y="312"/>
                    <a:pt x="517" y="154"/>
                    <a:pt x="433" y="70"/>
                  </a:cubicBezTo>
                  <a:cubicBezTo>
                    <a:pt x="388" y="25"/>
                    <a:pt x="328" y="0"/>
                    <a:pt x="264" y="0"/>
                  </a:cubicBezTo>
                  <a:cubicBezTo>
                    <a:pt x="200" y="0"/>
                    <a:pt x="140" y="25"/>
                    <a:pt x="94" y="70"/>
                  </a:cubicBezTo>
                  <a:cubicBezTo>
                    <a:pt x="10" y="154"/>
                    <a:pt x="0" y="312"/>
                    <a:pt x="72" y="407"/>
                  </a:cubicBezTo>
                  <a:lnTo>
                    <a:pt x="264" y="684"/>
                  </a:lnTo>
                  <a:close/>
                  <a:moveTo>
                    <a:pt x="112" y="88"/>
                  </a:moveTo>
                  <a:cubicBezTo>
                    <a:pt x="153" y="47"/>
                    <a:pt x="206" y="25"/>
                    <a:pt x="264" y="25"/>
                  </a:cubicBezTo>
                  <a:cubicBezTo>
                    <a:pt x="321" y="25"/>
                    <a:pt x="375" y="47"/>
                    <a:pt x="416" y="88"/>
                  </a:cubicBezTo>
                  <a:cubicBezTo>
                    <a:pt x="491" y="164"/>
                    <a:pt x="501" y="306"/>
                    <a:pt x="435" y="393"/>
                  </a:cubicBezTo>
                  <a:lnTo>
                    <a:pt x="264" y="641"/>
                  </a:lnTo>
                  <a:lnTo>
                    <a:pt x="92" y="393"/>
                  </a:lnTo>
                  <a:cubicBezTo>
                    <a:pt x="27" y="306"/>
                    <a:pt x="36" y="164"/>
                    <a:pt x="112"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2"/>
            <p:cNvSpPr>
              <a:spLocks/>
            </p:cNvSpPr>
            <p:nvPr/>
          </p:nvSpPr>
          <p:spPr bwMode="auto">
            <a:xfrm>
              <a:off x="4471" y="1735"/>
              <a:ext cx="360" cy="102"/>
            </a:xfrm>
            <a:custGeom>
              <a:avLst/>
              <a:gdLst>
                <a:gd name="T0" fmla="*/ 526 w 750"/>
                <a:gd name="T1" fmla="*/ 1 h 213"/>
                <a:gd name="T2" fmla="*/ 513 w 750"/>
                <a:gd name="T3" fmla="*/ 12 h 213"/>
                <a:gd name="T4" fmla="*/ 524 w 750"/>
                <a:gd name="T5" fmla="*/ 25 h 213"/>
                <a:gd name="T6" fmla="*/ 725 w 750"/>
                <a:gd name="T7" fmla="*/ 107 h 213"/>
                <a:gd name="T8" fmla="*/ 375 w 750"/>
                <a:gd name="T9" fmla="*/ 188 h 213"/>
                <a:gd name="T10" fmla="*/ 25 w 750"/>
                <a:gd name="T11" fmla="*/ 107 h 213"/>
                <a:gd name="T12" fmla="*/ 226 w 750"/>
                <a:gd name="T13" fmla="*/ 25 h 213"/>
                <a:gd name="T14" fmla="*/ 237 w 750"/>
                <a:gd name="T15" fmla="*/ 12 h 213"/>
                <a:gd name="T16" fmla="*/ 224 w 750"/>
                <a:gd name="T17" fmla="*/ 1 h 213"/>
                <a:gd name="T18" fmla="*/ 0 w 750"/>
                <a:gd name="T19" fmla="*/ 107 h 213"/>
                <a:gd name="T20" fmla="*/ 375 w 750"/>
                <a:gd name="T21" fmla="*/ 213 h 213"/>
                <a:gd name="T22" fmla="*/ 750 w 750"/>
                <a:gd name="T23" fmla="*/ 107 h 213"/>
                <a:gd name="T24" fmla="*/ 526 w 750"/>
                <a:gd name="T25"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213">
                  <a:moveTo>
                    <a:pt x="526" y="1"/>
                  </a:moveTo>
                  <a:cubicBezTo>
                    <a:pt x="520" y="0"/>
                    <a:pt x="513" y="5"/>
                    <a:pt x="513" y="12"/>
                  </a:cubicBezTo>
                  <a:cubicBezTo>
                    <a:pt x="512" y="18"/>
                    <a:pt x="517" y="25"/>
                    <a:pt x="524" y="25"/>
                  </a:cubicBezTo>
                  <a:cubicBezTo>
                    <a:pt x="655" y="41"/>
                    <a:pt x="725" y="83"/>
                    <a:pt x="725" y="107"/>
                  </a:cubicBezTo>
                  <a:cubicBezTo>
                    <a:pt x="725" y="141"/>
                    <a:pt x="592" y="188"/>
                    <a:pt x="375" y="188"/>
                  </a:cubicBezTo>
                  <a:cubicBezTo>
                    <a:pt x="158" y="188"/>
                    <a:pt x="25" y="141"/>
                    <a:pt x="25" y="107"/>
                  </a:cubicBezTo>
                  <a:cubicBezTo>
                    <a:pt x="25" y="83"/>
                    <a:pt x="95" y="41"/>
                    <a:pt x="226" y="25"/>
                  </a:cubicBezTo>
                  <a:cubicBezTo>
                    <a:pt x="233" y="25"/>
                    <a:pt x="238" y="18"/>
                    <a:pt x="237" y="12"/>
                  </a:cubicBezTo>
                  <a:cubicBezTo>
                    <a:pt x="237" y="5"/>
                    <a:pt x="230" y="0"/>
                    <a:pt x="224" y="1"/>
                  </a:cubicBezTo>
                  <a:cubicBezTo>
                    <a:pt x="92" y="16"/>
                    <a:pt x="0" y="60"/>
                    <a:pt x="0" y="107"/>
                  </a:cubicBezTo>
                  <a:cubicBezTo>
                    <a:pt x="0" y="160"/>
                    <a:pt x="129" y="213"/>
                    <a:pt x="375" y="213"/>
                  </a:cubicBezTo>
                  <a:cubicBezTo>
                    <a:pt x="621" y="213"/>
                    <a:pt x="750" y="160"/>
                    <a:pt x="750" y="107"/>
                  </a:cubicBezTo>
                  <a:cubicBezTo>
                    <a:pt x="750" y="60"/>
                    <a:pt x="658" y="16"/>
                    <a:pt x="52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 name="Freeform 76"/>
          <p:cNvSpPr>
            <a:spLocks noEditPoints="1"/>
          </p:cNvSpPr>
          <p:nvPr/>
        </p:nvSpPr>
        <p:spPr bwMode="auto">
          <a:xfrm>
            <a:off x="1813260" y="3718831"/>
            <a:ext cx="915987" cy="917575"/>
          </a:xfrm>
          <a:custGeom>
            <a:avLst/>
            <a:gdLst>
              <a:gd name="T0" fmla="*/ 725 w 725"/>
              <a:gd name="T1" fmla="*/ 363 h 725"/>
              <a:gd name="T2" fmla="*/ 627 w 725"/>
              <a:gd name="T3" fmla="*/ 115 h 725"/>
              <a:gd name="T4" fmla="*/ 375 w 725"/>
              <a:gd name="T5" fmla="*/ 0 h 725"/>
              <a:gd name="T6" fmla="*/ 368 w 725"/>
              <a:gd name="T7" fmla="*/ 0 h 725"/>
              <a:gd name="T8" fmla="*/ 357 w 725"/>
              <a:gd name="T9" fmla="*/ 0 h 725"/>
              <a:gd name="T10" fmla="*/ 350 w 725"/>
              <a:gd name="T11" fmla="*/ 0 h 725"/>
              <a:gd name="T12" fmla="*/ 98 w 725"/>
              <a:gd name="T13" fmla="*/ 115 h 725"/>
              <a:gd name="T14" fmla="*/ 0 w 725"/>
              <a:gd name="T15" fmla="*/ 363 h 725"/>
              <a:gd name="T16" fmla="*/ 92 w 725"/>
              <a:gd name="T17" fmla="*/ 603 h 725"/>
              <a:gd name="T18" fmla="*/ 350 w 725"/>
              <a:gd name="T19" fmla="*/ 725 h 725"/>
              <a:gd name="T20" fmla="*/ 357 w 725"/>
              <a:gd name="T21" fmla="*/ 725 h 725"/>
              <a:gd name="T22" fmla="*/ 368 w 725"/>
              <a:gd name="T23" fmla="*/ 725 h 725"/>
              <a:gd name="T24" fmla="*/ 375 w 725"/>
              <a:gd name="T25" fmla="*/ 725 h 725"/>
              <a:gd name="T26" fmla="*/ 633 w 725"/>
              <a:gd name="T27" fmla="*/ 603 h 725"/>
              <a:gd name="T28" fmla="*/ 25 w 725"/>
              <a:gd name="T29" fmla="*/ 375 h 725"/>
              <a:gd name="T30" fmla="*/ 206 w 725"/>
              <a:gd name="T31" fmla="*/ 528 h 725"/>
              <a:gd name="T32" fmla="*/ 25 w 725"/>
              <a:gd name="T33" fmla="*/ 375 h 725"/>
              <a:gd name="T34" fmla="*/ 210 w 725"/>
              <a:gd name="T35" fmla="*/ 186 h 725"/>
              <a:gd name="T36" fmla="*/ 25 w 725"/>
              <a:gd name="T37" fmla="*/ 350 h 725"/>
              <a:gd name="T38" fmla="*/ 700 w 725"/>
              <a:gd name="T39" fmla="*/ 350 h 725"/>
              <a:gd name="T40" fmla="*/ 515 w 725"/>
              <a:gd name="T41" fmla="*/ 186 h 725"/>
              <a:gd name="T42" fmla="*/ 700 w 725"/>
              <a:gd name="T43" fmla="*/ 350 h 725"/>
              <a:gd name="T44" fmla="*/ 244 w 725"/>
              <a:gd name="T45" fmla="*/ 171 h 725"/>
              <a:gd name="T46" fmla="*/ 350 w 725"/>
              <a:gd name="T47" fmla="*/ 187 h 725"/>
              <a:gd name="T48" fmla="*/ 350 w 725"/>
              <a:gd name="T49" fmla="*/ 350 h 725"/>
              <a:gd name="T50" fmla="*/ 234 w 725"/>
              <a:gd name="T51" fmla="*/ 194 h 725"/>
              <a:gd name="T52" fmla="*/ 375 w 725"/>
              <a:gd name="T53" fmla="*/ 212 h 725"/>
              <a:gd name="T54" fmla="*/ 525 w 725"/>
              <a:gd name="T55" fmla="*/ 350 h 725"/>
              <a:gd name="T56" fmla="*/ 375 w 725"/>
              <a:gd name="T57" fmla="*/ 212 h 725"/>
              <a:gd name="T58" fmla="*/ 375 w 725"/>
              <a:gd name="T59" fmla="*/ 33 h 725"/>
              <a:gd name="T60" fmla="*/ 375 w 725"/>
              <a:gd name="T61" fmla="*/ 187 h 725"/>
              <a:gd name="T62" fmla="*/ 407 w 725"/>
              <a:gd name="T63" fmla="*/ 28 h 725"/>
              <a:gd name="T64" fmla="*/ 505 w 725"/>
              <a:gd name="T65" fmla="*/ 163 h 725"/>
              <a:gd name="T66" fmla="*/ 129 w 725"/>
              <a:gd name="T67" fmla="*/ 119 h 725"/>
              <a:gd name="T68" fmla="*/ 220 w 725"/>
              <a:gd name="T69" fmla="*/ 163 h 725"/>
              <a:gd name="T70" fmla="*/ 350 w 725"/>
              <a:gd name="T71" fmla="*/ 375 h 725"/>
              <a:gd name="T72" fmla="*/ 229 w 725"/>
              <a:gd name="T73" fmla="*/ 520 h 725"/>
              <a:gd name="T74" fmla="*/ 350 w 725"/>
              <a:gd name="T75" fmla="*/ 525 h 725"/>
              <a:gd name="T76" fmla="*/ 239 w 725"/>
              <a:gd name="T77" fmla="*/ 543 h 725"/>
              <a:gd name="T78" fmla="*/ 375 w 725"/>
              <a:gd name="T79" fmla="*/ 692 h 725"/>
              <a:gd name="T80" fmla="*/ 486 w 725"/>
              <a:gd name="T81" fmla="*/ 543 h 725"/>
              <a:gd name="T82" fmla="*/ 375 w 725"/>
              <a:gd name="T83" fmla="*/ 500 h 725"/>
              <a:gd name="T84" fmla="*/ 525 w 725"/>
              <a:gd name="T85" fmla="*/ 375 h 725"/>
              <a:gd name="T86" fmla="*/ 375 w 725"/>
              <a:gd name="T87" fmla="*/ 500 h 725"/>
              <a:gd name="T88" fmla="*/ 700 w 725"/>
              <a:gd name="T89" fmla="*/ 375 h 725"/>
              <a:gd name="T90" fmla="*/ 519 w 725"/>
              <a:gd name="T91" fmla="*/ 528 h 725"/>
              <a:gd name="T92" fmla="*/ 121 w 725"/>
              <a:gd name="T93" fmla="*/ 598 h 725"/>
              <a:gd name="T94" fmla="*/ 318 w 725"/>
              <a:gd name="T95" fmla="*/ 697 h 725"/>
              <a:gd name="T96" fmla="*/ 407 w 725"/>
              <a:gd name="T97" fmla="*/ 697 h 725"/>
              <a:gd name="T98" fmla="*/ 604 w 725"/>
              <a:gd name="T99" fmla="*/ 598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725">
                <a:moveTo>
                  <a:pt x="634" y="603"/>
                </a:moveTo>
                <a:cubicBezTo>
                  <a:pt x="690" y="539"/>
                  <a:pt x="725" y="455"/>
                  <a:pt x="725" y="363"/>
                </a:cubicBezTo>
                <a:cubicBezTo>
                  <a:pt x="725" y="267"/>
                  <a:pt x="688" y="179"/>
                  <a:pt x="627" y="115"/>
                </a:cubicBezTo>
                <a:lnTo>
                  <a:pt x="627" y="115"/>
                </a:lnTo>
                <a:cubicBezTo>
                  <a:pt x="627" y="114"/>
                  <a:pt x="626" y="114"/>
                  <a:pt x="626" y="114"/>
                </a:cubicBezTo>
                <a:cubicBezTo>
                  <a:pt x="563" y="47"/>
                  <a:pt x="474" y="4"/>
                  <a:pt x="375" y="0"/>
                </a:cubicBezTo>
                <a:lnTo>
                  <a:pt x="375" y="0"/>
                </a:lnTo>
                <a:lnTo>
                  <a:pt x="368" y="0"/>
                </a:lnTo>
                <a:cubicBezTo>
                  <a:pt x="366" y="0"/>
                  <a:pt x="364" y="0"/>
                  <a:pt x="363" y="0"/>
                </a:cubicBezTo>
                <a:cubicBezTo>
                  <a:pt x="361" y="0"/>
                  <a:pt x="359" y="0"/>
                  <a:pt x="357" y="0"/>
                </a:cubicBezTo>
                <a:lnTo>
                  <a:pt x="350" y="0"/>
                </a:lnTo>
                <a:lnTo>
                  <a:pt x="350" y="0"/>
                </a:lnTo>
                <a:cubicBezTo>
                  <a:pt x="251" y="4"/>
                  <a:pt x="162" y="47"/>
                  <a:pt x="99" y="114"/>
                </a:cubicBezTo>
                <a:cubicBezTo>
                  <a:pt x="99" y="114"/>
                  <a:pt x="98" y="114"/>
                  <a:pt x="98" y="115"/>
                </a:cubicBezTo>
                <a:cubicBezTo>
                  <a:pt x="98" y="115"/>
                  <a:pt x="98" y="115"/>
                  <a:pt x="98" y="115"/>
                </a:cubicBezTo>
                <a:cubicBezTo>
                  <a:pt x="37" y="179"/>
                  <a:pt x="0" y="267"/>
                  <a:pt x="0" y="363"/>
                </a:cubicBezTo>
                <a:cubicBezTo>
                  <a:pt x="0" y="455"/>
                  <a:pt x="35" y="539"/>
                  <a:pt x="91" y="603"/>
                </a:cubicBezTo>
                <a:cubicBezTo>
                  <a:pt x="91" y="603"/>
                  <a:pt x="91" y="603"/>
                  <a:pt x="92" y="603"/>
                </a:cubicBezTo>
                <a:cubicBezTo>
                  <a:pt x="92" y="603"/>
                  <a:pt x="92" y="604"/>
                  <a:pt x="92" y="604"/>
                </a:cubicBezTo>
                <a:cubicBezTo>
                  <a:pt x="156" y="675"/>
                  <a:pt x="248" y="721"/>
                  <a:pt x="350" y="725"/>
                </a:cubicBezTo>
                <a:lnTo>
                  <a:pt x="350" y="725"/>
                </a:lnTo>
                <a:lnTo>
                  <a:pt x="357" y="725"/>
                </a:lnTo>
                <a:cubicBezTo>
                  <a:pt x="359" y="725"/>
                  <a:pt x="361" y="725"/>
                  <a:pt x="363" y="725"/>
                </a:cubicBezTo>
                <a:cubicBezTo>
                  <a:pt x="364" y="725"/>
                  <a:pt x="366" y="725"/>
                  <a:pt x="368" y="725"/>
                </a:cubicBezTo>
                <a:lnTo>
                  <a:pt x="375" y="725"/>
                </a:lnTo>
                <a:lnTo>
                  <a:pt x="375" y="725"/>
                </a:lnTo>
                <a:cubicBezTo>
                  <a:pt x="477" y="721"/>
                  <a:pt x="569" y="675"/>
                  <a:pt x="633" y="604"/>
                </a:cubicBezTo>
                <a:cubicBezTo>
                  <a:pt x="633" y="603"/>
                  <a:pt x="633" y="603"/>
                  <a:pt x="633" y="603"/>
                </a:cubicBezTo>
                <a:cubicBezTo>
                  <a:pt x="634" y="603"/>
                  <a:pt x="634" y="603"/>
                  <a:pt x="634" y="603"/>
                </a:cubicBezTo>
                <a:close/>
                <a:moveTo>
                  <a:pt x="25" y="375"/>
                </a:moveTo>
                <a:lnTo>
                  <a:pt x="175" y="375"/>
                </a:lnTo>
                <a:cubicBezTo>
                  <a:pt x="177" y="428"/>
                  <a:pt x="187" y="479"/>
                  <a:pt x="206" y="528"/>
                </a:cubicBezTo>
                <a:cubicBezTo>
                  <a:pt x="170" y="541"/>
                  <a:pt x="136" y="558"/>
                  <a:pt x="104" y="579"/>
                </a:cubicBezTo>
                <a:cubicBezTo>
                  <a:pt x="57" y="524"/>
                  <a:pt x="28" y="453"/>
                  <a:pt x="25" y="375"/>
                </a:cubicBezTo>
                <a:close/>
                <a:moveTo>
                  <a:pt x="111" y="138"/>
                </a:moveTo>
                <a:cubicBezTo>
                  <a:pt x="142" y="158"/>
                  <a:pt x="175" y="174"/>
                  <a:pt x="210" y="186"/>
                </a:cubicBezTo>
                <a:cubicBezTo>
                  <a:pt x="189" y="238"/>
                  <a:pt x="177" y="293"/>
                  <a:pt x="175" y="350"/>
                </a:cubicBezTo>
                <a:lnTo>
                  <a:pt x="25" y="350"/>
                </a:lnTo>
                <a:cubicBezTo>
                  <a:pt x="28" y="269"/>
                  <a:pt x="60" y="195"/>
                  <a:pt x="111" y="138"/>
                </a:cubicBezTo>
                <a:close/>
                <a:moveTo>
                  <a:pt x="700" y="350"/>
                </a:moveTo>
                <a:lnTo>
                  <a:pt x="550" y="350"/>
                </a:lnTo>
                <a:cubicBezTo>
                  <a:pt x="548" y="293"/>
                  <a:pt x="536" y="238"/>
                  <a:pt x="515" y="186"/>
                </a:cubicBezTo>
                <a:cubicBezTo>
                  <a:pt x="550" y="174"/>
                  <a:pt x="583" y="158"/>
                  <a:pt x="614" y="138"/>
                </a:cubicBezTo>
                <a:cubicBezTo>
                  <a:pt x="665" y="195"/>
                  <a:pt x="697" y="269"/>
                  <a:pt x="700" y="350"/>
                </a:cubicBezTo>
                <a:close/>
                <a:moveTo>
                  <a:pt x="350" y="187"/>
                </a:moveTo>
                <a:cubicBezTo>
                  <a:pt x="314" y="186"/>
                  <a:pt x="278" y="181"/>
                  <a:pt x="244" y="171"/>
                </a:cubicBezTo>
                <a:cubicBezTo>
                  <a:pt x="269" y="119"/>
                  <a:pt x="305" y="72"/>
                  <a:pt x="350" y="33"/>
                </a:cubicBezTo>
                <a:lnTo>
                  <a:pt x="350" y="187"/>
                </a:lnTo>
                <a:close/>
                <a:moveTo>
                  <a:pt x="350" y="212"/>
                </a:moveTo>
                <a:lnTo>
                  <a:pt x="350" y="350"/>
                </a:lnTo>
                <a:lnTo>
                  <a:pt x="200" y="350"/>
                </a:lnTo>
                <a:cubicBezTo>
                  <a:pt x="202" y="296"/>
                  <a:pt x="213" y="243"/>
                  <a:pt x="234" y="194"/>
                </a:cubicBezTo>
                <a:cubicBezTo>
                  <a:pt x="271" y="205"/>
                  <a:pt x="310" y="211"/>
                  <a:pt x="350" y="212"/>
                </a:cubicBezTo>
                <a:close/>
                <a:moveTo>
                  <a:pt x="375" y="212"/>
                </a:moveTo>
                <a:cubicBezTo>
                  <a:pt x="415" y="211"/>
                  <a:pt x="454" y="205"/>
                  <a:pt x="491" y="194"/>
                </a:cubicBezTo>
                <a:cubicBezTo>
                  <a:pt x="512" y="243"/>
                  <a:pt x="523" y="296"/>
                  <a:pt x="525" y="350"/>
                </a:cubicBezTo>
                <a:lnTo>
                  <a:pt x="375" y="350"/>
                </a:lnTo>
                <a:lnTo>
                  <a:pt x="375" y="212"/>
                </a:lnTo>
                <a:close/>
                <a:moveTo>
                  <a:pt x="375" y="187"/>
                </a:moveTo>
                <a:lnTo>
                  <a:pt x="375" y="33"/>
                </a:lnTo>
                <a:cubicBezTo>
                  <a:pt x="420" y="72"/>
                  <a:pt x="456" y="119"/>
                  <a:pt x="481" y="171"/>
                </a:cubicBezTo>
                <a:cubicBezTo>
                  <a:pt x="447" y="181"/>
                  <a:pt x="411" y="186"/>
                  <a:pt x="375" y="187"/>
                </a:cubicBezTo>
                <a:close/>
                <a:moveTo>
                  <a:pt x="505" y="163"/>
                </a:moveTo>
                <a:cubicBezTo>
                  <a:pt x="481" y="113"/>
                  <a:pt x="448" y="67"/>
                  <a:pt x="407" y="28"/>
                </a:cubicBezTo>
                <a:cubicBezTo>
                  <a:pt x="480" y="38"/>
                  <a:pt x="546" y="71"/>
                  <a:pt x="596" y="119"/>
                </a:cubicBezTo>
                <a:cubicBezTo>
                  <a:pt x="568" y="138"/>
                  <a:pt x="537" y="152"/>
                  <a:pt x="505" y="163"/>
                </a:cubicBezTo>
                <a:close/>
                <a:moveTo>
                  <a:pt x="220" y="163"/>
                </a:moveTo>
                <a:cubicBezTo>
                  <a:pt x="188" y="152"/>
                  <a:pt x="158" y="138"/>
                  <a:pt x="129" y="119"/>
                </a:cubicBezTo>
                <a:cubicBezTo>
                  <a:pt x="179" y="71"/>
                  <a:pt x="245" y="38"/>
                  <a:pt x="319" y="28"/>
                </a:cubicBezTo>
                <a:cubicBezTo>
                  <a:pt x="277" y="67"/>
                  <a:pt x="244" y="113"/>
                  <a:pt x="220" y="163"/>
                </a:cubicBezTo>
                <a:close/>
                <a:moveTo>
                  <a:pt x="200" y="375"/>
                </a:moveTo>
                <a:lnTo>
                  <a:pt x="350" y="375"/>
                </a:lnTo>
                <a:lnTo>
                  <a:pt x="350" y="500"/>
                </a:lnTo>
                <a:cubicBezTo>
                  <a:pt x="309" y="502"/>
                  <a:pt x="268" y="508"/>
                  <a:pt x="229" y="520"/>
                </a:cubicBezTo>
                <a:cubicBezTo>
                  <a:pt x="212" y="474"/>
                  <a:pt x="202" y="425"/>
                  <a:pt x="200" y="375"/>
                </a:cubicBezTo>
                <a:close/>
                <a:moveTo>
                  <a:pt x="350" y="525"/>
                </a:moveTo>
                <a:lnTo>
                  <a:pt x="350" y="692"/>
                </a:lnTo>
                <a:cubicBezTo>
                  <a:pt x="302" y="650"/>
                  <a:pt x="265" y="599"/>
                  <a:pt x="239" y="543"/>
                </a:cubicBezTo>
                <a:cubicBezTo>
                  <a:pt x="275" y="532"/>
                  <a:pt x="312" y="527"/>
                  <a:pt x="350" y="525"/>
                </a:cubicBezTo>
                <a:close/>
                <a:moveTo>
                  <a:pt x="375" y="692"/>
                </a:moveTo>
                <a:lnTo>
                  <a:pt x="375" y="525"/>
                </a:lnTo>
                <a:cubicBezTo>
                  <a:pt x="413" y="527"/>
                  <a:pt x="450" y="532"/>
                  <a:pt x="486" y="543"/>
                </a:cubicBezTo>
                <a:cubicBezTo>
                  <a:pt x="461" y="599"/>
                  <a:pt x="423" y="650"/>
                  <a:pt x="375" y="692"/>
                </a:cubicBezTo>
                <a:close/>
                <a:moveTo>
                  <a:pt x="375" y="500"/>
                </a:moveTo>
                <a:lnTo>
                  <a:pt x="375" y="375"/>
                </a:lnTo>
                <a:lnTo>
                  <a:pt x="525" y="375"/>
                </a:lnTo>
                <a:cubicBezTo>
                  <a:pt x="523" y="425"/>
                  <a:pt x="513" y="474"/>
                  <a:pt x="496" y="520"/>
                </a:cubicBezTo>
                <a:cubicBezTo>
                  <a:pt x="457" y="508"/>
                  <a:pt x="416" y="502"/>
                  <a:pt x="375" y="500"/>
                </a:cubicBezTo>
                <a:close/>
                <a:moveTo>
                  <a:pt x="550" y="375"/>
                </a:moveTo>
                <a:lnTo>
                  <a:pt x="700" y="375"/>
                </a:lnTo>
                <a:cubicBezTo>
                  <a:pt x="697" y="453"/>
                  <a:pt x="668" y="524"/>
                  <a:pt x="621" y="579"/>
                </a:cubicBezTo>
                <a:cubicBezTo>
                  <a:pt x="589" y="558"/>
                  <a:pt x="555" y="541"/>
                  <a:pt x="519" y="528"/>
                </a:cubicBezTo>
                <a:cubicBezTo>
                  <a:pt x="538" y="479"/>
                  <a:pt x="548" y="428"/>
                  <a:pt x="550" y="375"/>
                </a:cubicBezTo>
                <a:close/>
                <a:moveTo>
                  <a:pt x="121" y="598"/>
                </a:moveTo>
                <a:cubicBezTo>
                  <a:pt x="151" y="578"/>
                  <a:pt x="182" y="563"/>
                  <a:pt x="215" y="551"/>
                </a:cubicBezTo>
                <a:cubicBezTo>
                  <a:pt x="239" y="605"/>
                  <a:pt x="274" y="655"/>
                  <a:pt x="318" y="697"/>
                </a:cubicBezTo>
                <a:cubicBezTo>
                  <a:pt x="242" y="687"/>
                  <a:pt x="173" y="651"/>
                  <a:pt x="121" y="598"/>
                </a:cubicBezTo>
                <a:close/>
                <a:moveTo>
                  <a:pt x="407" y="697"/>
                </a:moveTo>
                <a:cubicBezTo>
                  <a:pt x="451" y="655"/>
                  <a:pt x="486" y="605"/>
                  <a:pt x="510" y="551"/>
                </a:cubicBezTo>
                <a:cubicBezTo>
                  <a:pt x="543" y="563"/>
                  <a:pt x="574" y="578"/>
                  <a:pt x="604" y="598"/>
                </a:cubicBezTo>
                <a:cubicBezTo>
                  <a:pt x="552" y="651"/>
                  <a:pt x="483" y="687"/>
                  <a:pt x="407" y="697"/>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 name="Group 79"/>
          <p:cNvGrpSpPr>
            <a:grpSpLocks noChangeAspect="1"/>
          </p:cNvGrpSpPr>
          <p:nvPr/>
        </p:nvGrpSpPr>
        <p:grpSpPr bwMode="auto">
          <a:xfrm>
            <a:off x="4895315" y="3718831"/>
            <a:ext cx="966577" cy="958719"/>
            <a:chOff x="2691" y="2589"/>
            <a:chExt cx="615" cy="610"/>
          </a:xfrm>
          <a:solidFill>
            <a:schemeClr val="tx2"/>
          </a:solidFill>
        </p:grpSpPr>
        <p:sp>
          <p:nvSpPr>
            <p:cNvPr id="115" name="Freeform 80"/>
            <p:cNvSpPr>
              <a:spLocks noEditPoints="1"/>
            </p:cNvSpPr>
            <p:nvPr/>
          </p:nvSpPr>
          <p:spPr bwMode="auto">
            <a:xfrm>
              <a:off x="2691" y="2603"/>
              <a:ext cx="600" cy="596"/>
            </a:xfrm>
            <a:custGeom>
              <a:avLst/>
              <a:gdLst>
                <a:gd name="T0" fmla="*/ 303 w 376"/>
                <a:gd name="T1" fmla="*/ 373 h 373"/>
                <a:gd name="T2" fmla="*/ 248 w 376"/>
                <a:gd name="T3" fmla="*/ 361 h 373"/>
                <a:gd name="T4" fmla="*/ 110 w 376"/>
                <a:gd name="T5" fmla="*/ 267 h 373"/>
                <a:gd name="T6" fmla="*/ 16 w 376"/>
                <a:gd name="T7" fmla="*/ 129 h 373"/>
                <a:gd name="T8" fmla="*/ 16 w 376"/>
                <a:gd name="T9" fmla="*/ 39 h 373"/>
                <a:gd name="T10" fmla="*/ 22 w 376"/>
                <a:gd name="T11" fmla="*/ 32 h 373"/>
                <a:gd name="T12" fmla="*/ 73 w 376"/>
                <a:gd name="T13" fmla="*/ 1 h 373"/>
                <a:gd name="T14" fmla="*/ 116 w 376"/>
                <a:gd name="T15" fmla="*/ 29 h 373"/>
                <a:gd name="T16" fmla="*/ 117 w 376"/>
                <a:gd name="T17" fmla="*/ 122 h 373"/>
                <a:gd name="T18" fmla="*/ 113 w 376"/>
                <a:gd name="T19" fmla="*/ 126 h 373"/>
                <a:gd name="T20" fmla="*/ 167 w 376"/>
                <a:gd name="T21" fmla="*/ 210 h 373"/>
                <a:gd name="T22" fmla="*/ 219 w 376"/>
                <a:gd name="T23" fmla="*/ 255 h 373"/>
                <a:gd name="T24" fmla="*/ 251 w 376"/>
                <a:gd name="T25" fmla="*/ 263 h 373"/>
                <a:gd name="T26" fmla="*/ 255 w 376"/>
                <a:gd name="T27" fmla="*/ 259 h 373"/>
                <a:gd name="T28" fmla="*/ 348 w 376"/>
                <a:gd name="T29" fmla="*/ 261 h 373"/>
                <a:gd name="T30" fmla="*/ 376 w 376"/>
                <a:gd name="T31" fmla="*/ 303 h 373"/>
                <a:gd name="T32" fmla="*/ 345 w 376"/>
                <a:gd name="T33" fmla="*/ 354 h 373"/>
                <a:gd name="T34" fmla="*/ 338 w 376"/>
                <a:gd name="T35" fmla="*/ 361 h 373"/>
                <a:gd name="T36" fmla="*/ 303 w 376"/>
                <a:gd name="T37" fmla="*/ 373 h 373"/>
                <a:gd name="T38" fmla="*/ 72 w 376"/>
                <a:gd name="T39" fmla="*/ 14 h 373"/>
                <a:gd name="T40" fmla="*/ 31 w 376"/>
                <a:gd name="T41" fmla="*/ 40 h 373"/>
                <a:gd name="T42" fmla="*/ 24 w 376"/>
                <a:gd name="T43" fmla="*/ 48 h 373"/>
                <a:gd name="T44" fmla="*/ 27 w 376"/>
                <a:gd name="T45" fmla="*/ 124 h 373"/>
                <a:gd name="T46" fmla="*/ 119 w 376"/>
                <a:gd name="T47" fmla="*/ 258 h 373"/>
                <a:gd name="T48" fmla="*/ 252 w 376"/>
                <a:gd name="T49" fmla="*/ 349 h 373"/>
                <a:gd name="T50" fmla="*/ 329 w 376"/>
                <a:gd name="T51" fmla="*/ 352 h 373"/>
                <a:gd name="T52" fmla="*/ 336 w 376"/>
                <a:gd name="T53" fmla="*/ 345 h 373"/>
                <a:gd name="T54" fmla="*/ 363 w 376"/>
                <a:gd name="T55" fmla="*/ 304 h 373"/>
                <a:gd name="T56" fmla="*/ 340 w 376"/>
                <a:gd name="T57" fmla="*/ 270 h 373"/>
                <a:gd name="T58" fmla="*/ 264 w 376"/>
                <a:gd name="T59" fmla="*/ 268 h 373"/>
                <a:gd name="T60" fmla="*/ 260 w 376"/>
                <a:gd name="T61" fmla="*/ 272 h 373"/>
                <a:gd name="T62" fmla="*/ 213 w 376"/>
                <a:gd name="T63" fmla="*/ 266 h 373"/>
                <a:gd name="T64" fmla="*/ 158 w 376"/>
                <a:gd name="T65" fmla="*/ 219 h 373"/>
                <a:gd name="T66" fmla="*/ 158 w 376"/>
                <a:gd name="T67" fmla="*/ 219 h 373"/>
                <a:gd name="T68" fmla="*/ 105 w 376"/>
                <a:gd name="T69" fmla="*/ 117 h 373"/>
                <a:gd name="T70" fmla="*/ 109 w 376"/>
                <a:gd name="T71" fmla="*/ 113 h 373"/>
                <a:gd name="T72" fmla="*/ 106 w 376"/>
                <a:gd name="T73" fmla="*/ 36 h 373"/>
                <a:gd name="T74" fmla="*/ 73 w 376"/>
                <a:gd name="T75" fmla="*/ 14 h 373"/>
                <a:gd name="T76" fmla="*/ 72 w 376"/>
                <a:gd name="T77" fmla="*/ 1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6" h="373">
                  <a:moveTo>
                    <a:pt x="303" y="373"/>
                  </a:moveTo>
                  <a:cubicBezTo>
                    <a:pt x="287" y="373"/>
                    <a:pt x="269" y="369"/>
                    <a:pt x="248" y="361"/>
                  </a:cubicBezTo>
                  <a:cubicBezTo>
                    <a:pt x="203" y="344"/>
                    <a:pt x="154" y="311"/>
                    <a:pt x="110" y="267"/>
                  </a:cubicBezTo>
                  <a:cubicBezTo>
                    <a:pt x="66" y="223"/>
                    <a:pt x="33" y="174"/>
                    <a:pt x="16" y="129"/>
                  </a:cubicBezTo>
                  <a:cubicBezTo>
                    <a:pt x="0" y="88"/>
                    <a:pt x="0" y="54"/>
                    <a:pt x="16" y="39"/>
                  </a:cubicBezTo>
                  <a:cubicBezTo>
                    <a:pt x="18" y="36"/>
                    <a:pt x="20" y="34"/>
                    <a:pt x="22" y="32"/>
                  </a:cubicBezTo>
                  <a:cubicBezTo>
                    <a:pt x="36" y="17"/>
                    <a:pt x="53" y="0"/>
                    <a:pt x="73" y="1"/>
                  </a:cubicBezTo>
                  <a:cubicBezTo>
                    <a:pt x="88" y="2"/>
                    <a:pt x="102" y="11"/>
                    <a:pt x="116" y="29"/>
                  </a:cubicBezTo>
                  <a:cubicBezTo>
                    <a:pt x="159" y="81"/>
                    <a:pt x="139" y="100"/>
                    <a:pt x="117" y="122"/>
                  </a:cubicBezTo>
                  <a:lnTo>
                    <a:pt x="113" y="126"/>
                  </a:lnTo>
                  <a:cubicBezTo>
                    <a:pt x="110" y="130"/>
                    <a:pt x="103" y="146"/>
                    <a:pt x="167" y="210"/>
                  </a:cubicBezTo>
                  <a:cubicBezTo>
                    <a:pt x="187" y="231"/>
                    <a:pt x="205" y="246"/>
                    <a:pt x="219" y="255"/>
                  </a:cubicBezTo>
                  <a:cubicBezTo>
                    <a:pt x="228" y="261"/>
                    <a:pt x="244" y="270"/>
                    <a:pt x="251" y="263"/>
                  </a:cubicBezTo>
                  <a:lnTo>
                    <a:pt x="255" y="259"/>
                  </a:lnTo>
                  <a:cubicBezTo>
                    <a:pt x="277" y="237"/>
                    <a:pt x="295" y="218"/>
                    <a:pt x="348" y="261"/>
                  </a:cubicBezTo>
                  <a:cubicBezTo>
                    <a:pt x="366" y="275"/>
                    <a:pt x="375" y="289"/>
                    <a:pt x="376" y="303"/>
                  </a:cubicBezTo>
                  <a:cubicBezTo>
                    <a:pt x="376" y="324"/>
                    <a:pt x="360" y="340"/>
                    <a:pt x="345" y="354"/>
                  </a:cubicBezTo>
                  <a:cubicBezTo>
                    <a:pt x="343" y="357"/>
                    <a:pt x="340" y="359"/>
                    <a:pt x="338" y="361"/>
                  </a:cubicBezTo>
                  <a:cubicBezTo>
                    <a:pt x="330" y="369"/>
                    <a:pt x="318" y="373"/>
                    <a:pt x="303" y="373"/>
                  </a:cubicBezTo>
                  <a:close/>
                  <a:moveTo>
                    <a:pt x="72" y="14"/>
                  </a:moveTo>
                  <a:cubicBezTo>
                    <a:pt x="57" y="14"/>
                    <a:pt x="43" y="28"/>
                    <a:pt x="31" y="40"/>
                  </a:cubicBezTo>
                  <a:cubicBezTo>
                    <a:pt x="29" y="43"/>
                    <a:pt x="27" y="45"/>
                    <a:pt x="24" y="48"/>
                  </a:cubicBezTo>
                  <a:cubicBezTo>
                    <a:pt x="13" y="59"/>
                    <a:pt x="14" y="89"/>
                    <a:pt x="27" y="124"/>
                  </a:cubicBezTo>
                  <a:cubicBezTo>
                    <a:pt x="44" y="168"/>
                    <a:pt x="76" y="215"/>
                    <a:pt x="119" y="258"/>
                  </a:cubicBezTo>
                  <a:cubicBezTo>
                    <a:pt x="162" y="300"/>
                    <a:pt x="209" y="333"/>
                    <a:pt x="252" y="349"/>
                  </a:cubicBezTo>
                  <a:cubicBezTo>
                    <a:pt x="288" y="363"/>
                    <a:pt x="318" y="364"/>
                    <a:pt x="329" y="352"/>
                  </a:cubicBezTo>
                  <a:cubicBezTo>
                    <a:pt x="331" y="350"/>
                    <a:pt x="334" y="348"/>
                    <a:pt x="336" y="345"/>
                  </a:cubicBezTo>
                  <a:cubicBezTo>
                    <a:pt x="349" y="333"/>
                    <a:pt x="364" y="319"/>
                    <a:pt x="363" y="304"/>
                  </a:cubicBezTo>
                  <a:cubicBezTo>
                    <a:pt x="363" y="293"/>
                    <a:pt x="355" y="282"/>
                    <a:pt x="340" y="270"/>
                  </a:cubicBezTo>
                  <a:cubicBezTo>
                    <a:pt x="296" y="235"/>
                    <a:pt x="284" y="247"/>
                    <a:pt x="264" y="268"/>
                  </a:cubicBezTo>
                  <a:lnTo>
                    <a:pt x="260" y="272"/>
                  </a:lnTo>
                  <a:cubicBezTo>
                    <a:pt x="250" y="282"/>
                    <a:pt x="234" y="280"/>
                    <a:pt x="213" y="266"/>
                  </a:cubicBezTo>
                  <a:cubicBezTo>
                    <a:pt x="198" y="256"/>
                    <a:pt x="179" y="240"/>
                    <a:pt x="158" y="219"/>
                  </a:cubicBezTo>
                  <a:lnTo>
                    <a:pt x="158" y="219"/>
                  </a:lnTo>
                  <a:cubicBezTo>
                    <a:pt x="105" y="166"/>
                    <a:pt x="88" y="134"/>
                    <a:pt x="105" y="117"/>
                  </a:cubicBezTo>
                  <a:lnTo>
                    <a:pt x="109" y="113"/>
                  </a:lnTo>
                  <a:cubicBezTo>
                    <a:pt x="129" y="93"/>
                    <a:pt x="142" y="80"/>
                    <a:pt x="106" y="36"/>
                  </a:cubicBezTo>
                  <a:cubicBezTo>
                    <a:pt x="95" y="22"/>
                    <a:pt x="83" y="14"/>
                    <a:pt x="73" y="14"/>
                  </a:cubicBezTo>
                  <a:cubicBezTo>
                    <a:pt x="72" y="14"/>
                    <a:pt x="72" y="14"/>
                    <a:pt x="72" y="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81"/>
            <p:cNvSpPr>
              <a:spLocks/>
            </p:cNvSpPr>
            <p:nvPr/>
          </p:nvSpPr>
          <p:spPr bwMode="auto">
            <a:xfrm>
              <a:off x="3040" y="2693"/>
              <a:ext cx="163" cy="158"/>
            </a:xfrm>
            <a:custGeom>
              <a:avLst/>
              <a:gdLst>
                <a:gd name="T0" fmla="*/ 86 w 102"/>
                <a:gd name="T1" fmla="*/ 99 h 99"/>
                <a:gd name="T2" fmla="*/ 84 w 102"/>
                <a:gd name="T3" fmla="*/ 98 h 99"/>
                <a:gd name="T4" fmla="*/ 80 w 102"/>
                <a:gd name="T5" fmla="*/ 90 h 99"/>
                <a:gd name="T6" fmla="*/ 69 w 102"/>
                <a:gd name="T7" fmla="*/ 33 h 99"/>
                <a:gd name="T8" fmla="*/ 10 w 102"/>
                <a:gd name="T9" fmla="*/ 22 h 99"/>
                <a:gd name="T10" fmla="*/ 1 w 102"/>
                <a:gd name="T11" fmla="*/ 19 h 99"/>
                <a:gd name="T12" fmla="*/ 5 w 102"/>
                <a:gd name="T13" fmla="*/ 11 h 99"/>
                <a:gd name="T14" fmla="*/ 77 w 102"/>
                <a:gd name="T15" fmla="*/ 24 h 99"/>
                <a:gd name="T16" fmla="*/ 92 w 102"/>
                <a:gd name="T17" fmla="*/ 95 h 99"/>
                <a:gd name="T18" fmla="*/ 86 w 102"/>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9">
                  <a:moveTo>
                    <a:pt x="86" y="99"/>
                  </a:moveTo>
                  <a:cubicBezTo>
                    <a:pt x="85" y="99"/>
                    <a:pt x="84" y="98"/>
                    <a:pt x="84" y="98"/>
                  </a:cubicBezTo>
                  <a:cubicBezTo>
                    <a:pt x="80" y="97"/>
                    <a:pt x="79" y="93"/>
                    <a:pt x="80" y="90"/>
                  </a:cubicBezTo>
                  <a:cubicBezTo>
                    <a:pt x="88" y="70"/>
                    <a:pt x="83" y="48"/>
                    <a:pt x="69" y="33"/>
                  </a:cubicBezTo>
                  <a:cubicBezTo>
                    <a:pt x="53" y="18"/>
                    <a:pt x="30" y="14"/>
                    <a:pt x="10" y="22"/>
                  </a:cubicBezTo>
                  <a:cubicBezTo>
                    <a:pt x="7" y="24"/>
                    <a:pt x="3" y="22"/>
                    <a:pt x="1" y="19"/>
                  </a:cubicBezTo>
                  <a:cubicBezTo>
                    <a:pt x="0" y="16"/>
                    <a:pt x="1" y="12"/>
                    <a:pt x="5" y="11"/>
                  </a:cubicBezTo>
                  <a:cubicBezTo>
                    <a:pt x="29" y="0"/>
                    <a:pt x="58" y="5"/>
                    <a:pt x="77" y="24"/>
                  </a:cubicBezTo>
                  <a:cubicBezTo>
                    <a:pt x="96" y="43"/>
                    <a:pt x="102" y="70"/>
                    <a:pt x="92" y="95"/>
                  </a:cubicBezTo>
                  <a:cubicBezTo>
                    <a:pt x="91" y="97"/>
                    <a:pt x="88" y="99"/>
                    <a:pt x="86"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82"/>
            <p:cNvSpPr>
              <a:spLocks/>
            </p:cNvSpPr>
            <p:nvPr/>
          </p:nvSpPr>
          <p:spPr bwMode="auto">
            <a:xfrm>
              <a:off x="3001" y="2589"/>
              <a:ext cx="305" cy="297"/>
            </a:xfrm>
            <a:custGeom>
              <a:avLst/>
              <a:gdLst>
                <a:gd name="T0" fmla="*/ 167 w 191"/>
                <a:gd name="T1" fmla="*/ 186 h 186"/>
                <a:gd name="T2" fmla="*/ 164 w 191"/>
                <a:gd name="T3" fmla="*/ 186 h 186"/>
                <a:gd name="T4" fmla="*/ 161 w 191"/>
                <a:gd name="T5" fmla="*/ 178 h 186"/>
                <a:gd name="T6" fmla="*/ 136 w 191"/>
                <a:gd name="T7" fmla="*/ 56 h 186"/>
                <a:gd name="T8" fmla="*/ 10 w 191"/>
                <a:gd name="T9" fmla="*/ 33 h 186"/>
                <a:gd name="T10" fmla="*/ 2 w 191"/>
                <a:gd name="T11" fmla="*/ 29 h 186"/>
                <a:gd name="T12" fmla="*/ 5 w 191"/>
                <a:gd name="T13" fmla="*/ 21 h 186"/>
                <a:gd name="T14" fmla="*/ 145 w 191"/>
                <a:gd name="T15" fmla="*/ 47 h 186"/>
                <a:gd name="T16" fmla="*/ 172 w 191"/>
                <a:gd name="T17" fmla="*/ 182 h 186"/>
                <a:gd name="T18" fmla="*/ 167 w 191"/>
                <a:gd name="T1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86">
                  <a:moveTo>
                    <a:pt x="167" y="186"/>
                  </a:moveTo>
                  <a:cubicBezTo>
                    <a:pt x="166" y="186"/>
                    <a:pt x="165" y="186"/>
                    <a:pt x="164" y="186"/>
                  </a:cubicBezTo>
                  <a:cubicBezTo>
                    <a:pt x="161" y="185"/>
                    <a:pt x="160" y="181"/>
                    <a:pt x="161" y="178"/>
                  </a:cubicBezTo>
                  <a:cubicBezTo>
                    <a:pt x="178" y="136"/>
                    <a:pt x="168" y="88"/>
                    <a:pt x="136" y="56"/>
                  </a:cubicBezTo>
                  <a:cubicBezTo>
                    <a:pt x="103" y="23"/>
                    <a:pt x="52" y="13"/>
                    <a:pt x="10" y="33"/>
                  </a:cubicBezTo>
                  <a:cubicBezTo>
                    <a:pt x="7" y="34"/>
                    <a:pt x="3" y="33"/>
                    <a:pt x="2" y="29"/>
                  </a:cubicBezTo>
                  <a:cubicBezTo>
                    <a:pt x="0" y="26"/>
                    <a:pt x="2" y="23"/>
                    <a:pt x="5" y="21"/>
                  </a:cubicBezTo>
                  <a:cubicBezTo>
                    <a:pt x="52" y="0"/>
                    <a:pt x="108" y="10"/>
                    <a:pt x="145" y="47"/>
                  </a:cubicBezTo>
                  <a:cubicBezTo>
                    <a:pt x="181" y="82"/>
                    <a:pt x="191" y="136"/>
                    <a:pt x="172" y="182"/>
                  </a:cubicBezTo>
                  <a:cubicBezTo>
                    <a:pt x="171" y="185"/>
                    <a:pt x="169" y="186"/>
                    <a:pt x="167" y="1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1" name="Freeform 86"/>
          <p:cNvSpPr>
            <a:spLocks/>
          </p:cNvSpPr>
          <p:nvPr/>
        </p:nvSpPr>
        <p:spPr bwMode="auto">
          <a:xfrm>
            <a:off x="573218" y="4915968"/>
            <a:ext cx="479720" cy="923060"/>
          </a:xfrm>
          <a:custGeom>
            <a:avLst/>
            <a:gdLst>
              <a:gd name="T0" fmla="*/ 1051 w 1620"/>
              <a:gd name="T1" fmla="*/ 3119 h 3119"/>
              <a:gd name="T2" fmla="*/ 1051 w 1620"/>
              <a:gd name="T3" fmla="*/ 1696 h 3119"/>
              <a:gd name="T4" fmla="*/ 1528 w 1620"/>
              <a:gd name="T5" fmla="*/ 1696 h 3119"/>
              <a:gd name="T6" fmla="*/ 1600 w 1620"/>
              <a:gd name="T7" fmla="*/ 1142 h 3119"/>
              <a:gd name="T8" fmla="*/ 1051 w 1620"/>
              <a:gd name="T9" fmla="*/ 1142 h 3119"/>
              <a:gd name="T10" fmla="*/ 1051 w 1620"/>
              <a:gd name="T11" fmla="*/ 787 h 3119"/>
              <a:gd name="T12" fmla="*/ 1326 w 1620"/>
              <a:gd name="T13" fmla="*/ 517 h 3119"/>
              <a:gd name="T14" fmla="*/ 1620 w 1620"/>
              <a:gd name="T15" fmla="*/ 517 h 3119"/>
              <a:gd name="T16" fmla="*/ 1620 w 1620"/>
              <a:gd name="T17" fmla="*/ 21 h 3119"/>
              <a:gd name="T18" fmla="*/ 1192 w 1620"/>
              <a:gd name="T19" fmla="*/ 0 h 3119"/>
              <a:gd name="T20" fmla="*/ 479 w 1620"/>
              <a:gd name="T21" fmla="*/ 732 h 3119"/>
              <a:gd name="T22" fmla="*/ 479 w 1620"/>
              <a:gd name="T23" fmla="*/ 1141 h 3119"/>
              <a:gd name="T24" fmla="*/ 0 w 1620"/>
              <a:gd name="T25" fmla="*/ 1141 h 3119"/>
              <a:gd name="T26" fmla="*/ 0 w 1620"/>
              <a:gd name="T27" fmla="*/ 1695 h 3119"/>
              <a:gd name="T28" fmla="*/ 478 w 1620"/>
              <a:gd name="T29" fmla="*/ 1695 h 3119"/>
              <a:gd name="T30" fmla="*/ 478 w 1620"/>
              <a:gd name="T31" fmla="*/ 3117 h 3119"/>
              <a:gd name="T32" fmla="*/ 1051 w 1620"/>
              <a:gd name="T33" fmla="*/ 3117 h 3119"/>
              <a:gd name="T34" fmla="*/ 1051 w 1620"/>
              <a:gd name="T35" fmla="*/ 3119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0" h="3119">
                <a:moveTo>
                  <a:pt x="1051" y="3119"/>
                </a:moveTo>
                <a:lnTo>
                  <a:pt x="1051" y="1696"/>
                </a:lnTo>
                <a:lnTo>
                  <a:pt x="1528" y="1696"/>
                </a:lnTo>
                <a:lnTo>
                  <a:pt x="1600" y="1142"/>
                </a:lnTo>
                <a:lnTo>
                  <a:pt x="1051" y="1142"/>
                </a:lnTo>
                <a:lnTo>
                  <a:pt x="1051" y="787"/>
                </a:lnTo>
                <a:cubicBezTo>
                  <a:pt x="1051" y="627"/>
                  <a:pt x="1096" y="517"/>
                  <a:pt x="1326" y="517"/>
                </a:cubicBezTo>
                <a:lnTo>
                  <a:pt x="1620" y="517"/>
                </a:lnTo>
                <a:lnTo>
                  <a:pt x="1620" y="21"/>
                </a:lnTo>
                <a:cubicBezTo>
                  <a:pt x="1568" y="15"/>
                  <a:pt x="1395" y="0"/>
                  <a:pt x="1192" y="0"/>
                </a:cubicBezTo>
                <a:cubicBezTo>
                  <a:pt x="768" y="0"/>
                  <a:pt x="479" y="259"/>
                  <a:pt x="479" y="732"/>
                </a:cubicBezTo>
                <a:lnTo>
                  <a:pt x="479" y="1141"/>
                </a:lnTo>
                <a:lnTo>
                  <a:pt x="0" y="1141"/>
                </a:lnTo>
                <a:lnTo>
                  <a:pt x="0" y="1695"/>
                </a:lnTo>
                <a:lnTo>
                  <a:pt x="478" y="1695"/>
                </a:lnTo>
                <a:lnTo>
                  <a:pt x="478" y="3117"/>
                </a:lnTo>
                <a:lnTo>
                  <a:pt x="1051" y="3117"/>
                </a:lnTo>
                <a:lnTo>
                  <a:pt x="1051" y="3119"/>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90"/>
          <p:cNvSpPr>
            <a:spLocks/>
          </p:cNvSpPr>
          <p:nvPr/>
        </p:nvSpPr>
        <p:spPr bwMode="auto">
          <a:xfrm>
            <a:off x="1693265" y="4908852"/>
            <a:ext cx="1155977" cy="939040"/>
          </a:xfrm>
          <a:custGeom>
            <a:avLst/>
            <a:gdLst>
              <a:gd name="T0" fmla="*/ 989 w 3141"/>
              <a:gd name="T1" fmla="*/ 2551 h 2551"/>
              <a:gd name="T2" fmla="*/ 2821 w 3141"/>
              <a:gd name="T3" fmla="*/ 720 h 2551"/>
              <a:gd name="T4" fmla="*/ 2819 w 3141"/>
              <a:gd name="T5" fmla="*/ 636 h 2551"/>
              <a:gd name="T6" fmla="*/ 3141 w 3141"/>
              <a:gd name="T7" fmla="*/ 302 h 2551"/>
              <a:gd name="T8" fmla="*/ 2771 w 3141"/>
              <a:gd name="T9" fmla="*/ 404 h 2551"/>
              <a:gd name="T10" fmla="*/ 3053 w 3141"/>
              <a:gd name="T11" fmla="*/ 47 h 2551"/>
              <a:gd name="T12" fmla="*/ 2644 w 3141"/>
              <a:gd name="T13" fmla="*/ 204 h 2551"/>
              <a:gd name="T14" fmla="*/ 2174 w 3141"/>
              <a:gd name="T15" fmla="*/ 0 h 2551"/>
              <a:gd name="T16" fmla="*/ 1530 w 3141"/>
              <a:gd name="T17" fmla="*/ 644 h 2551"/>
              <a:gd name="T18" fmla="*/ 1547 w 3141"/>
              <a:gd name="T19" fmla="*/ 790 h 2551"/>
              <a:gd name="T20" fmla="*/ 221 w 3141"/>
              <a:gd name="T21" fmla="*/ 120 h 2551"/>
              <a:gd name="T22" fmla="*/ 133 w 3141"/>
              <a:gd name="T23" fmla="*/ 444 h 2551"/>
              <a:gd name="T24" fmla="*/ 419 w 3141"/>
              <a:gd name="T25" fmla="*/ 980 h 2551"/>
              <a:gd name="T26" fmla="*/ 128 w 3141"/>
              <a:gd name="T27" fmla="*/ 900 h 2551"/>
              <a:gd name="T28" fmla="*/ 128 w 3141"/>
              <a:gd name="T29" fmla="*/ 908 h 2551"/>
              <a:gd name="T30" fmla="*/ 644 w 3141"/>
              <a:gd name="T31" fmla="*/ 1540 h 2551"/>
              <a:gd name="T32" fmla="*/ 474 w 3141"/>
              <a:gd name="T33" fmla="*/ 1562 h 2551"/>
              <a:gd name="T34" fmla="*/ 353 w 3141"/>
              <a:gd name="T35" fmla="*/ 1551 h 2551"/>
              <a:gd name="T36" fmla="*/ 954 w 3141"/>
              <a:gd name="T37" fmla="*/ 1999 h 2551"/>
              <a:gd name="T38" fmla="*/ 154 w 3141"/>
              <a:gd name="T39" fmla="*/ 2274 h 2551"/>
              <a:gd name="T40" fmla="*/ 0 w 3141"/>
              <a:gd name="T41" fmla="*/ 2265 h 2551"/>
              <a:gd name="T42" fmla="*/ 989 w 3141"/>
              <a:gd name="T43" fmla="*/ 2551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1" h="2551">
                <a:moveTo>
                  <a:pt x="989" y="2551"/>
                </a:moveTo>
                <a:cubicBezTo>
                  <a:pt x="2173" y="2551"/>
                  <a:pt x="2821" y="1570"/>
                  <a:pt x="2821" y="720"/>
                </a:cubicBezTo>
                <a:cubicBezTo>
                  <a:pt x="2821" y="692"/>
                  <a:pt x="2821" y="664"/>
                  <a:pt x="2819" y="636"/>
                </a:cubicBezTo>
                <a:cubicBezTo>
                  <a:pt x="2946" y="545"/>
                  <a:pt x="3054" y="432"/>
                  <a:pt x="3141" y="302"/>
                </a:cubicBezTo>
                <a:cubicBezTo>
                  <a:pt x="3026" y="354"/>
                  <a:pt x="2901" y="389"/>
                  <a:pt x="2771" y="404"/>
                </a:cubicBezTo>
                <a:cubicBezTo>
                  <a:pt x="2903" y="324"/>
                  <a:pt x="3006" y="197"/>
                  <a:pt x="3053" y="47"/>
                </a:cubicBezTo>
                <a:cubicBezTo>
                  <a:pt x="2928" y="121"/>
                  <a:pt x="2791" y="175"/>
                  <a:pt x="2644" y="204"/>
                </a:cubicBezTo>
                <a:cubicBezTo>
                  <a:pt x="2527" y="79"/>
                  <a:pt x="2359" y="0"/>
                  <a:pt x="2174" y="0"/>
                </a:cubicBezTo>
                <a:cubicBezTo>
                  <a:pt x="1819" y="0"/>
                  <a:pt x="1530" y="289"/>
                  <a:pt x="1530" y="644"/>
                </a:cubicBezTo>
                <a:cubicBezTo>
                  <a:pt x="1530" y="694"/>
                  <a:pt x="1537" y="744"/>
                  <a:pt x="1547" y="790"/>
                </a:cubicBezTo>
                <a:cubicBezTo>
                  <a:pt x="1013" y="765"/>
                  <a:pt x="538" y="509"/>
                  <a:pt x="221" y="120"/>
                </a:cubicBezTo>
                <a:cubicBezTo>
                  <a:pt x="166" y="215"/>
                  <a:pt x="133" y="326"/>
                  <a:pt x="133" y="444"/>
                </a:cubicBezTo>
                <a:cubicBezTo>
                  <a:pt x="133" y="667"/>
                  <a:pt x="247" y="864"/>
                  <a:pt x="419" y="980"/>
                </a:cubicBezTo>
                <a:cubicBezTo>
                  <a:pt x="314" y="976"/>
                  <a:pt x="214" y="947"/>
                  <a:pt x="128" y="900"/>
                </a:cubicBezTo>
                <a:lnTo>
                  <a:pt x="128" y="908"/>
                </a:lnTo>
                <a:cubicBezTo>
                  <a:pt x="128" y="1220"/>
                  <a:pt x="350" y="1481"/>
                  <a:pt x="644" y="1540"/>
                </a:cubicBezTo>
                <a:cubicBezTo>
                  <a:pt x="591" y="1555"/>
                  <a:pt x="533" y="1562"/>
                  <a:pt x="474" y="1562"/>
                </a:cubicBezTo>
                <a:cubicBezTo>
                  <a:pt x="433" y="1562"/>
                  <a:pt x="393" y="1559"/>
                  <a:pt x="353" y="1551"/>
                </a:cubicBezTo>
                <a:cubicBezTo>
                  <a:pt x="435" y="1807"/>
                  <a:pt x="673" y="1994"/>
                  <a:pt x="954" y="1999"/>
                </a:cubicBezTo>
                <a:cubicBezTo>
                  <a:pt x="734" y="2171"/>
                  <a:pt x="457" y="2274"/>
                  <a:pt x="154" y="2274"/>
                </a:cubicBezTo>
                <a:cubicBezTo>
                  <a:pt x="102" y="2274"/>
                  <a:pt x="50" y="2271"/>
                  <a:pt x="0" y="2265"/>
                </a:cubicBezTo>
                <a:cubicBezTo>
                  <a:pt x="287" y="2445"/>
                  <a:pt x="626" y="2551"/>
                  <a:pt x="989" y="2551"/>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94"/>
          <p:cNvSpPr>
            <a:spLocks noEditPoints="1"/>
          </p:cNvSpPr>
          <p:nvPr/>
        </p:nvSpPr>
        <p:spPr bwMode="auto">
          <a:xfrm>
            <a:off x="3299419" y="4907542"/>
            <a:ext cx="947601" cy="946351"/>
          </a:xfrm>
          <a:custGeom>
            <a:avLst/>
            <a:gdLst>
              <a:gd name="T0" fmla="*/ 305 w 336"/>
              <a:gd name="T1" fmla="*/ 0 h 336"/>
              <a:gd name="T2" fmla="*/ 31 w 336"/>
              <a:gd name="T3" fmla="*/ 0 h 336"/>
              <a:gd name="T4" fmla="*/ 0 w 336"/>
              <a:gd name="T5" fmla="*/ 31 h 336"/>
              <a:gd name="T6" fmla="*/ 0 w 336"/>
              <a:gd name="T7" fmla="*/ 305 h 336"/>
              <a:gd name="T8" fmla="*/ 31 w 336"/>
              <a:gd name="T9" fmla="*/ 336 h 336"/>
              <a:gd name="T10" fmla="*/ 305 w 336"/>
              <a:gd name="T11" fmla="*/ 336 h 336"/>
              <a:gd name="T12" fmla="*/ 336 w 336"/>
              <a:gd name="T13" fmla="*/ 305 h 336"/>
              <a:gd name="T14" fmla="*/ 336 w 336"/>
              <a:gd name="T15" fmla="*/ 31 h 336"/>
              <a:gd name="T16" fmla="*/ 305 w 336"/>
              <a:gd name="T17" fmla="*/ 0 h 336"/>
              <a:gd name="T18" fmla="*/ 111 w 336"/>
              <a:gd name="T19" fmla="*/ 260 h 336"/>
              <a:gd name="T20" fmla="*/ 75 w 336"/>
              <a:gd name="T21" fmla="*/ 260 h 336"/>
              <a:gd name="T22" fmla="*/ 72 w 336"/>
              <a:gd name="T23" fmla="*/ 257 h 336"/>
              <a:gd name="T24" fmla="*/ 72 w 336"/>
              <a:gd name="T25" fmla="*/ 130 h 336"/>
              <a:gd name="T26" fmla="*/ 75 w 336"/>
              <a:gd name="T27" fmla="*/ 127 h 336"/>
              <a:gd name="T28" fmla="*/ 111 w 336"/>
              <a:gd name="T29" fmla="*/ 127 h 336"/>
              <a:gd name="T30" fmla="*/ 114 w 336"/>
              <a:gd name="T31" fmla="*/ 130 h 336"/>
              <a:gd name="T32" fmla="*/ 114 w 336"/>
              <a:gd name="T33" fmla="*/ 193 h 336"/>
              <a:gd name="T34" fmla="*/ 114 w 336"/>
              <a:gd name="T35" fmla="*/ 257 h 336"/>
              <a:gd name="T36" fmla="*/ 111 w 336"/>
              <a:gd name="T37" fmla="*/ 260 h 336"/>
              <a:gd name="T38" fmla="*/ 93 w 336"/>
              <a:gd name="T39" fmla="*/ 110 h 336"/>
              <a:gd name="T40" fmla="*/ 69 w 336"/>
              <a:gd name="T41" fmla="*/ 86 h 336"/>
              <a:gd name="T42" fmla="*/ 93 w 336"/>
              <a:gd name="T43" fmla="*/ 62 h 336"/>
              <a:gd name="T44" fmla="*/ 117 w 336"/>
              <a:gd name="T45" fmla="*/ 86 h 336"/>
              <a:gd name="T46" fmla="*/ 93 w 336"/>
              <a:gd name="T47" fmla="*/ 110 h 336"/>
              <a:gd name="T48" fmla="*/ 264 w 336"/>
              <a:gd name="T49" fmla="*/ 260 h 336"/>
              <a:gd name="T50" fmla="*/ 228 w 336"/>
              <a:gd name="T51" fmla="*/ 260 h 336"/>
              <a:gd name="T52" fmla="*/ 225 w 336"/>
              <a:gd name="T53" fmla="*/ 257 h 336"/>
              <a:gd name="T54" fmla="*/ 225 w 336"/>
              <a:gd name="T55" fmla="*/ 192 h 336"/>
              <a:gd name="T56" fmla="*/ 224 w 336"/>
              <a:gd name="T57" fmla="*/ 174 h 336"/>
              <a:gd name="T58" fmla="*/ 205 w 336"/>
              <a:gd name="T59" fmla="*/ 161 h 336"/>
              <a:gd name="T60" fmla="*/ 187 w 336"/>
              <a:gd name="T61" fmla="*/ 167 h 336"/>
              <a:gd name="T62" fmla="*/ 181 w 336"/>
              <a:gd name="T63" fmla="*/ 182 h 336"/>
              <a:gd name="T64" fmla="*/ 180 w 336"/>
              <a:gd name="T65" fmla="*/ 197 h 336"/>
              <a:gd name="T66" fmla="*/ 180 w 336"/>
              <a:gd name="T67" fmla="*/ 257 h 336"/>
              <a:gd name="T68" fmla="*/ 178 w 336"/>
              <a:gd name="T69" fmla="*/ 260 h 336"/>
              <a:gd name="T70" fmla="*/ 141 w 336"/>
              <a:gd name="T71" fmla="*/ 260 h 336"/>
              <a:gd name="T72" fmla="*/ 139 w 336"/>
              <a:gd name="T73" fmla="*/ 257 h 336"/>
              <a:gd name="T74" fmla="*/ 139 w 336"/>
              <a:gd name="T75" fmla="*/ 130 h 336"/>
              <a:gd name="T76" fmla="*/ 141 w 336"/>
              <a:gd name="T77" fmla="*/ 127 h 336"/>
              <a:gd name="T78" fmla="*/ 176 w 336"/>
              <a:gd name="T79" fmla="*/ 127 h 336"/>
              <a:gd name="T80" fmla="*/ 179 w 336"/>
              <a:gd name="T81" fmla="*/ 130 h 336"/>
              <a:gd name="T82" fmla="*/ 179 w 336"/>
              <a:gd name="T83" fmla="*/ 144 h 336"/>
              <a:gd name="T84" fmla="*/ 205 w 336"/>
              <a:gd name="T85" fmla="*/ 125 h 336"/>
              <a:gd name="T86" fmla="*/ 242 w 336"/>
              <a:gd name="T87" fmla="*/ 129 h 336"/>
              <a:gd name="T88" fmla="*/ 264 w 336"/>
              <a:gd name="T89" fmla="*/ 155 h 336"/>
              <a:gd name="T90" fmla="*/ 267 w 336"/>
              <a:gd name="T91" fmla="*/ 178 h 336"/>
              <a:gd name="T92" fmla="*/ 267 w 336"/>
              <a:gd name="T93" fmla="*/ 256 h 336"/>
              <a:gd name="T94" fmla="*/ 264 w 336"/>
              <a:gd name="T95" fmla="*/ 26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6" h="336">
                <a:moveTo>
                  <a:pt x="305" y="0"/>
                </a:moveTo>
                <a:lnTo>
                  <a:pt x="31" y="0"/>
                </a:lnTo>
                <a:cubicBezTo>
                  <a:pt x="14" y="0"/>
                  <a:pt x="0" y="14"/>
                  <a:pt x="0" y="31"/>
                </a:cubicBezTo>
                <a:lnTo>
                  <a:pt x="0" y="305"/>
                </a:lnTo>
                <a:cubicBezTo>
                  <a:pt x="0" y="322"/>
                  <a:pt x="14" y="336"/>
                  <a:pt x="31" y="336"/>
                </a:cubicBezTo>
                <a:lnTo>
                  <a:pt x="305" y="336"/>
                </a:lnTo>
                <a:cubicBezTo>
                  <a:pt x="322" y="336"/>
                  <a:pt x="336" y="322"/>
                  <a:pt x="336" y="305"/>
                </a:cubicBezTo>
                <a:lnTo>
                  <a:pt x="336" y="31"/>
                </a:lnTo>
                <a:cubicBezTo>
                  <a:pt x="336" y="14"/>
                  <a:pt x="322" y="0"/>
                  <a:pt x="305" y="0"/>
                </a:cubicBezTo>
                <a:close/>
                <a:moveTo>
                  <a:pt x="111" y="260"/>
                </a:moveTo>
                <a:cubicBezTo>
                  <a:pt x="99" y="260"/>
                  <a:pt x="87" y="260"/>
                  <a:pt x="75" y="260"/>
                </a:cubicBezTo>
                <a:cubicBezTo>
                  <a:pt x="73" y="260"/>
                  <a:pt x="72" y="259"/>
                  <a:pt x="72" y="257"/>
                </a:cubicBezTo>
                <a:lnTo>
                  <a:pt x="72" y="130"/>
                </a:lnTo>
                <a:cubicBezTo>
                  <a:pt x="72" y="128"/>
                  <a:pt x="73" y="127"/>
                  <a:pt x="75" y="127"/>
                </a:cubicBezTo>
                <a:cubicBezTo>
                  <a:pt x="87" y="127"/>
                  <a:pt x="99" y="127"/>
                  <a:pt x="111" y="127"/>
                </a:cubicBezTo>
                <a:cubicBezTo>
                  <a:pt x="113" y="127"/>
                  <a:pt x="114" y="128"/>
                  <a:pt x="114" y="130"/>
                </a:cubicBezTo>
                <a:lnTo>
                  <a:pt x="114" y="193"/>
                </a:lnTo>
                <a:cubicBezTo>
                  <a:pt x="114" y="215"/>
                  <a:pt x="114" y="236"/>
                  <a:pt x="114" y="257"/>
                </a:cubicBezTo>
                <a:cubicBezTo>
                  <a:pt x="114" y="259"/>
                  <a:pt x="113" y="260"/>
                  <a:pt x="111" y="260"/>
                </a:cubicBezTo>
                <a:close/>
                <a:moveTo>
                  <a:pt x="93" y="110"/>
                </a:moveTo>
                <a:cubicBezTo>
                  <a:pt x="80" y="110"/>
                  <a:pt x="69" y="99"/>
                  <a:pt x="69" y="86"/>
                </a:cubicBezTo>
                <a:cubicBezTo>
                  <a:pt x="69" y="73"/>
                  <a:pt x="78" y="62"/>
                  <a:pt x="93" y="62"/>
                </a:cubicBezTo>
                <a:cubicBezTo>
                  <a:pt x="106" y="62"/>
                  <a:pt x="117" y="72"/>
                  <a:pt x="117" y="86"/>
                </a:cubicBezTo>
                <a:cubicBezTo>
                  <a:pt x="117" y="100"/>
                  <a:pt x="106" y="110"/>
                  <a:pt x="93" y="110"/>
                </a:cubicBezTo>
                <a:close/>
                <a:moveTo>
                  <a:pt x="264" y="260"/>
                </a:moveTo>
                <a:lnTo>
                  <a:pt x="228" y="260"/>
                </a:lnTo>
                <a:cubicBezTo>
                  <a:pt x="226" y="260"/>
                  <a:pt x="225" y="260"/>
                  <a:pt x="225" y="257"/>
                </a:cubicBezTo>
                <a:lnTo>
                  <a:pt x="225" y="192"/>
                </a:lnTo>
                <a:cubicBezTo>
                  <a:pt x="225" y="186"/>
                  <a:pt x="225" y="180"/>
                  <a:pt x="224" y="174"/>
                </a:cubicBezTo>
                <a:cubicBezTo>
                  <a:pt x="221" y="165"/>
                  <a:pt x="215" y="161"/>
                  <a:pt x="205" y="161"/>
                </a:cubicBezTo>
                <a:cubicBezTo>
                  <a:pt x="199" y="161"/>
                  <a:pt x="192" y="162"/>
                  <a:pt x="187" y="167"/>
                </a:cubicBezTo>
                <a:cubicBezTo>
                  <a:pt x="184" y="171"/>
                  <a:pt x="182" y="176"/>
                  <a:pt x="181" y="182"/>
                </a:cubicBezTo>
                <a:cubicBezTo>
                  <a:pt x="181" y="187"/>
                  <a:pt x="180" y="192"/>
                  <a:pt x="180" y="197"/>
                </a:cubicBezTo>
                <a:cubicBezTo>
                  <a:pt x="180" y="217"/>
                  <a:pt x="180" y="237"/>
                  <a:pt x="180" y="257"/>
                </a:cubicBezTo>
                <a:cubicBezTo>
                  <a:pt x="180" y="259"/>
                  <a:pt x="180" y="260"/>
                  <a:pt x="178" y="260"/>
                </a:cubicBezTo>
                <a:cubicBezTo>
                  <a:pt x="166" y="260"/>
                  <a:pt x="153" y="260"/>
                  <a:pt x="141" y="260"/>
                </a:cubicBezTo>
                <a:cubicBezTo>
                  <a:pt x="139" y="260"/>
                  <a:pt x="139" y="259"/>
                  <a:pt x="139" y="257"/>
                </a:cubicBezTo>
                <a:cubicBezTo>
                  <a:pt x="139" y="215"/>
                  <a:pt x="139" y="172"/>
                  <a:pt x="139" y="130"/>
                </a:cubicBezTo>
                <a:cubicBezTo>
                  <a:pt x="139" y="128"/>
                  <a:pt x="139" y="127"/>
                  <a:pt x="141" y="127"/>
                </a:cubicBezTo>
                <a:cubicBezTo>
                  <a:pt x="153" y="127"/>
                  <a:pt x="164" y="127"/>
                  <a:pt x="176" y="127"/>
                </a:cubicBezTo>
                <a:cubicBezTo>
                  <a:pt x="178" y="127"/>
                  <a:pt x="179" y="128"/>
                  <a:pt x="179" y="130"/>
                </a:cubicBezTo>
                <a:cubicBezTo>
                  <a:pt x="179" y="135"/>
                  <a:pt x="179" y="139"/>
                  <a:pt x="179" y="144"/>
                </a:cubicBezTo>
                <a:cubicBezTo>
                  <a:pt x="185" y="134"/>
                  <a:pt x="194" y="128"/>
                  <a:pt x="205" y="125"/>
                </a:cubicBezTo>
                <a:cubicBezTo>
                  <a:pt x="218" y="122"/>
                  <a:pt x="230" y="123"/>
                  <a:pt x="242" y="129"/>
                </a:cubicBezTo>
                <a:cubicBezTo>
                  <a:pt x="254" y="134"/>
                  <a:pt x="260" y="143"/>
                  <a:pt x="264" y="155"/>
                </a:cubicBezTo>
                <a:cubicBezTo>
                  <a:pt x="266" y="162"/>
                  <a:pt x="267" y="170"/>
                  <a:pt x="267" y="178"/>
                </a:cubicBezTo>
                <a:cubicBezTo>
                  <a:pt x="267" y="204"/>
                  <a:pt x="267" y="230"/>
                  <a:pt x="267" y="256"/>
                </a:cubicBezTo>
                <a:cubicBezTo>
                  <a:pt x="267" y="260"/>
                  <a:pt x="267" y="260"/>
                  <a:pt x="264" y="260"/>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8"/>
          <p:cNvSpPr>
            <a:spLocks noEditPoints="1"/>
          </p:cNvSpPr>
          <p:nvPr/>
        </p:nvSpPr>
        <p:spPr bwMode="auto">
          <a:xfrm>
            <a:off x="4640357" y="4907542"/>
            <a:ext cx="1476492" cy="937666"/>
          </a:xfrm>
          <a:custGeom>
            <a:avLst/>
            <a:gdLst>
              <a:gd name="T0" fmla="*/ 1618 w 5097"/>
              <a:gd name="T1" fmla="*/ 1298 h 3237"/>
              <a:gd name="T2" fmla="*/ 1618 w 5097"/>
              <a:gd name="T3" fmla="*/ 1940 h 3237"/>
              <a:gd name="T4" fmla="*/ 2493 w 5097"/>
              <a:gd name="T5" fmla="*/ 1938 h 3237"/>
              <a:gd name="T6" fmla="*/ 1618 w 5097"/>
              <a:gd name="T7" fmla="*/ 2580 h 3237"/>
              <a:gd name="T8" fmla="*/ 673 w 5097"/>
              <a:gd name="T9" fmla="*/ 1618 h 3237"/>
              <a:gd name="T10" fmla="*/ 1618 w 5097"/>
              <a:gd name="T11" fmla="*/ 657 h 3237"/>
              <a:gd name="T12" fmla="*/ 2247 w 5097"/>
              <a:gd name="T13" fmla="*/ 893 h 3237"/>
              <a:gd name="T14" fmla="*/ 2708 w 5097"/>
              <a:gd name="T15" fmla="*/ 421 h 3237"/>
              <a:gd name="T16" fmla="*/ 1619 w 5097"/>
              <a:gd name="T17" fmla="*/ 0 h 3237"/>
              <a:gd name="T18" fmla="*/ 0 w 5097"/>
              <a:gd name="T19" fmla="*/ 1618 h 3237"/>
              <a:gd name="T20" fmla="*/ 1619 w 5097"/>
              <a:gd name="T21" fmla="*/ 3237 h 3237"/>
              <a:gd name="T22" fmla="*/ 3173 w 5097"/>
              <a:gd name="T23" fmla="*/ 1298 h 3237"/>
              <a:gd name="T24" fmla="*/ 1618 w 5097"/>
              <a:gd name="T25" fmla="*/ 1298 h 3237"/>
              <a:gd name="T26" fmla="*/ 4536 w 5097"/>
              <a:gd name="T27" fmla="*/ 1329 h 3237"/>
              <a:gd name="T28" fmla="*/ 4536 w 5097"/>
              <a:gd name="T29" fmla="*/ 768 h 3237"/>
              <a:gd name="T30" fmla="*/ 4136 w 5097"/>
              <a:gd name="T31" fmla="*/ 768 h 3237"/>
              <a:gd name="T32" fmla="*/ 4136 w 5097"/>
              <a:gd name="T33" fmla="*/ 1329 h 3237"/>
              <a:gd name="T34" fmla="*/ 3559 w 5097"/>
              <a:gd name="T35" fmla="*/ 1329 h 3237"/>
              <a:gd name="T36" fmla="*/ 3559 w 5097"/>
              <a:gd name="T37" fmla="*/ 1730 h 3237"/>
              <a:gd name="T38" fmla="*/ 4136 w 5097"/>
              <a:gd name="T39" fmla="*/ 1730 h 3237"/>
              <a:gd name="T40" fmla="*/ 4136 w 5097"/>
              <a:gd name="T41" fmla="*/ 2306 h 3237"/>
              <a:gd name="T42" fmla="*/ 4536 w 5097"/>
              <a:gd name="T43" fmla="*/ 2306 h 3237"/>
              <a:gd name="T44" fmla="*/ 4536 w 5097"/>
              <a:gd name="T45" fmla="*/ 1730 h 3237"/>
              <a:gd name="T46" fmla="*/ 5097 w 5097"/>
              <a:gd name="T47" fmla="*/ 1730 h 3237"/>
              <a:gd name="T48" fmla="*/ 5097 w 5097"/>
              <a:gd name="T49" fmla="*/ 1329 h 3237"/>
              <a:gd name="T50" fmla="*/ 4536 w 5097"/>
              <a:gd name="T51" fmla="*/ 1329 h 3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97" h="3237">
                <a:moveTo>
                  <a:pt x="1618" y="1298"/>
                </a:moveTo>
                <a:lnTo>
                  <a:pt x="1618" y="1940"/>
                </a:lnTo>
                <a:cubicBezTo>
                  <a:pt x="1618" y="1940"/>
                  <a:pt x="2239" y="1938"/>
                  <a:pt x="2493" y="1938"/>
                </a:cubicBezTo>
                <a:cubicBezTo>
                  <a:pt x="2356" y="2353"/>
                  <a:pt x="2143" y="2580"/>
                  <a:pt x="1618" y="2580"/>
                </a:cubicBezTo>
                <a:cubicBezTo>
                  <a:pt x="1087" y="2580"/>
                  <a:pt x="673" y="2150"/>
                  <a:pt x="673" y="1618"/>
                </a:cubicBezTo>
                <a:cubicBezTo>
                  <a:pt x="673" y="1087"/>
                  <a:pt x="1088" y="657"/>
                  <a:pt x="1618" y="657"/>
                </a:cubicBezTo>
                <a:cubicBezTo>
                  <a:pt x="1899" y="657"/>
                  <a:pt x="2081" y="756"/>
                  <a:pt x="2247" y="893"/>
                </a:cubicBezTo>
                <a:cubicBezTo>
                  <a:pt x="2380" y="760"/>
                  <a:pt x="2369" y="741"/>
                  <a:pt x="2708" y="421"/>
                </a:cubicBezTo>
                <a:cubicBezTo>
                  <a:pt x="2420" y="160"/>
                  <a:pt x="2038" y="0"/>
                  <a:pt x="1619" y="0"/>
                </a:cubicBezTo>
                <a:cubicBezTo>
                  <a:pt x="725" y="0"/>
                  <a:pt x="0" y="725"/>
                  <a:pt x="0" y="1618"/>
                </a:cubicBezTo>
                <a:cubicBezTo>
                  <a:pt x="0" y="2512"/>
                  <a:pt x="725" y="3237"/>
                  <a:pt x="1619" y="3237"/>
                </a:cubicBezTo>
                <a:cubicBezTo>
                  <a:pt x="2955" y="3237"/>
                  <a:pt x="3282" y="2073"/>
                  <a:pt x="3173" y="1298"/>
                </a:cubicBezTo>
                <a:lnTo>
                  <a:pt x="1618" y="1298"/>
                </a:lnTo>
                <a:close/>
                <a:moveTo>
                  <a:pt x="4536" y="1329"/>
                </a:moveTo>
                <a:lnTo>
                  <a:pt x="4536" y="768"/>
                </a:lnTo>
                <a:lnTo>
                  <a:pt x="4136" y="768"/>
                </a:lnTo>
                <a:lnTo>
                  <a:pt x="4136" y="1329"/>
                </a:lnTo>
                <a:lnTo>
                  <a:pt x="3559" y="1329"/>
                </a:lnTo>
                <a:lnTo>
                  <a:pt x="3559" y="1730"/>
                </a:lnTo>
                <a:lnTo>
                  <a:pt x="4136" y="1730"/>
                </a:lnTo>
                <a:lnTo>
                  <a:pt x="4136" y="2306"/>
                </a:lnTo>
                <a:lnTo>
                  <a:pt x="4536" y="2306"/>
                </a:lnTo>
                <a:lnTo>
                  <a:pt x="4536" y="1730"/>
                </a:lnTo>
                <a:lnTo>
                  <a:pt x="5097" y="1730"/>
                </a:lnTo>
                <a:lnTo>
                  <a:pt x="5097" y="1329"/>
                </a:lnTo>
                <a:lnTo>
                  <a:pt x="4536" y="1329"/>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56553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B2AAE3-25C0-4CA0-80DF-C6DF726D9C76}"/>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E82163CB-8143-42F9-B8D1-266E1EAB81E9}"/>
              </a:ext>
            </a:extLst>
          </p:cNvPr>
          <p:cNvSpPr>
            <a:spLocks noGrp="1"/>
          </p:cNvSpPr>
          <p:nvPr>
            <p:ph type="title"/>
          </p:nvPr>
        </p:nvSpPr>
        <p:spPr/>
        <p:txBody>
          <a:bodyPr/>
          <a:lstStyle/>
          <a:p>
            <a:r>
              <a:rPr lang="en-US" dirty="0"/>
              <a:t>UE: Scalability</a:t>
            </a:r>
          </a:p>
        </p:txBody>
      </p:sp>
      <p:sp>
        <p:nvSpPr>
          <p:cNvPr id="4" name="Slide Number Placeholder 3">
            <a:extLst>
              <a:ext uri="{FF2B5EF4-FFF2-40B4-BE49-F238E27FC236}">
                <a16:creationId xmlns:a16="http://schemas.microsoft.com/office/drawing/2014/main" id="{60D70246-7413-4EB1-829D-9FF8DC528762}"/>
              </a:ext>
            </a:extLst>
          </p:cNvPr>
          <p:cNvSpPr>
            <a:spLocks noGrp="1"/>
          </p:cNvSpPr>
          <p:nvPr>
            <p:ph type="sldNum" sz="quarter" idx="12"/>
          </p:nvPr>
        </p:nvSpPr>
        <p:spPr/>
        <p:txBody>
          <a:bodyPr/>
          <a:lstStyle/>
          <a:p>
            <a:fld id="{051E4EB5-CDFB-4CD6-8699-1F8038A9BF27}" type="slidenum">
              <a:rPr lang="en-US" smtClean="0"/>
              <a:t>49</a:t>
            </a:fld>
            <a:endParaRPr lang="en-US"/>
          </a:p>
        </p:txBody>
      </p:sp>
      <p:sp>
        <p:nvSpPr>
          <p:cNvPr id="5" name="TextBox 4">
            <a:extLst>
              <a:ext uri="{FF2B5EF4-FFF2-40B4-BE49-F238E27FC236}">
                <a16:creationId xmlns:a16="http://schemas.microsoft.com/office/drawing/2014/main" id="{F749C266-02AB-41A9-8665-1759CA865BC9}"/>
              </a:ext>
            </a:extLst>
          </p:cNvPr>
          <p:cNvSpPr txBox="1"/>
          <p:nvPr/>
        </p:nvSpPr>
        <p:spPr>
          <a:xfrm>
            <a:off x="1492977" y="1381119"/>
            <a:ext cx="1454244" cy="369332"/>
          </a:xfrm>
          <a:prstGeom prst="rect">
            <a:avLst/>
          </a:prstGeom>
          <a:noFill/>
        </p:spPr>
        <p:txBody>
          <a:bodyPr wrap="none" rtlCol="0">
            <a:spAutoFit/>
          </a:bodyPr>
          <a:lstStyle/>
          <a:p>
            <a:pPr algn="ctr"/>
            <a:r>
              <a:rPr lang="en-US" b="1" dirty="0">
                <a:solidFill>
                  <a:srgbClr val="5962B9"/>
                </a:solidFill>
              </a:rPr>
              <a:t>Small-scale</a:t>
            </a:r>
          </a:p>
        </p:txBody>
      </p:sp>
      <p:sp>
        <p:nvSpPr>
          <p:cNvPr id="6" name="TextBox 5">
            <a:extLst>
              <a:ext uri="{FF2B5EF4-FFF2-40B4-BE49-F238E27FC236}">
                <a16:creationId xmlns:a16="http://schemas.microsoft.com/office/drawing/2014/main" id="{04C71299-50D9-416D-B800-83A1D090D35F}"/>
              </a:ext>
            </a:extLst>
          </p:cNvPr>
          <p:cNvSpPr txBox="1"/>
          <p:nvPr/>
        </p:nvSpPr>
        <p:spPr>
          <a:xfrm>
            <a:off x="4940024" y="1381119"/>
            <a:ext cx="2710999" cy="369332"/>
          </a:xfrm>
          <a:prstGeom prst="rect">
            <a:avLst/>
          </a:prstGeom>
          <a:noFill/>
        </p:spPr>
        <p:txBody>
          <a:bodyPr wrap="none" rtlCol="0">
            <a:spAutoFit/>
          </a:bodyPr>
          <a:lstStyle/>
          <a:p>
            <a:pPr algn="ctr"/>
            <a:r>
              <a:rPr lang="en-US" b="1" dirty="0">
                <a:solidFill>
                  <a:srgbClr val="5962B9"/>
                </a:solidFill>
              </a:rPr>
              <a:t>Large-scale (Analytics)</a:t>
            </a:r>
          </a:p>
        </p:txBody>
      </p:sp>
      <p:graphicFrame>
        <p:nvGraphicFramePr>
          <p:cNvPr id="7" name="Content Placeholder 6">
            <a:extLst>
              <a:ext uri="{FF2B5EF4-FFF2-40B4-BE49-F238E27FC236}">
                <a16:creationId xmlns:a16="http://schemas.microsoft.com/office/drawing/2014/main" id="{9DE0E342-F086-45B6-9C45-7B2A9065342B}"/>
              </a:ext>
            </a:extLst>
          </p:cNvPr>
          <p:cNvGraphicFramePr>
            <a:graphicFrameLocks/>
          </p:cNvGraphicFramePr>
          <p:nvPr>
            <p:extLst>
              <p:ext uri="{D42A27DB-BD31-4B8C-83A1-F6EECF244321}">
                <p14:modId xmlns:p14="http://schemas.microsoft.com/office/powerpoint/2010/main" val="2885817954"/>
              </p:ext>
            </p:extLst>
          </p:nvPr>
        </p:nvGraphicFramePr>
        <p:xfrm>
          <a:off x="4790717" y="1898423"/>
          <a:ext cx="3888652" cy="4309956"/>
        </p:xfrm>
        <a:graphic>
          <a:graphicData uri="http://schemas.openxmlformats.org/drawingml/2006/table">
            <a:tbl>
              <a:tblPr firstRow="1" bandRow="1">
                <a:tableStyleId>{21E4AEA4-8DFA-4A89-87EB-49C32662AFE0}</a:tableStyleId>
              </a:tblPr>
              <a:tblGrid>
                <a:gridCol w="3888652">
                  <a:extLst>
                    <a:ext uri="{9D8B030D-6E8A-4147-A177-3AD203B41FA5}">
                      <a16:colId xmlns:a16="http://schemas.microsoft.com/office/drawing/2014/main" val="20004"/>
                    </a:ext>
                  </a:extLst>
                </a:gridCol>
              </a:tblGrid>
              <a:tr h="478884">
                <a:tc>
                  <a:txBody>
                    <a:bodyPr/>
                    <a:lstStyle/>
                    <a:p>
                      <a:pPr algn="ctr"/>
                      <a:r>
                        <a:rPr lang="en-US" dirty="0"/>
                        <a:t>Example Metrics</a:t>
                      </a:r>
                    </a:p>
                  </a:txBody>
                  <a:tcPr anchor="ctr"/>
                </a:tc>
                <a:extLst>
                  <a:ext uri="{0D108BD9-81ED-4DB2-BD59-A6C34878D82A}">
                    <a16:rowId xmlns:a16="http://schemas.microsoft.com/office/drawing/2014/main" val="10000"/>
                  </a:ext>
                </a:extLst>
              </a:tr>
              <a:tr h="478884">
                <a:tc>
                  <a:txBody>
                    <a:bodyPr/>
                    <a:lstStyle/>
                    <a:p>
                      <a:pPr algn="ctr"/>
                      <a:r>
                        <a:rPr lang="en-US" dirty="0"/>
                        <a:t>Dwell Time</a:t>
                      </a:r>
                    </a:p>
                  </a:txBody>
                  <a:tcPr anchor="ctr"/>
                </a:tc>
                <a:extLst>
                  <a:ext uri="{0D108BD9-81ED-4DB2-BD59-A6C34878D82A}">
                    <a16:rowId xmlns:a16="http://schemas.microsoft.com/office/drawing/2014/main" val="10001"/>
                  </a:ext>
                </a:extLst>
              </a:tr>
              <a:tr h="478884">
                <a:tc>
                  <a:txBody>
                    <a:bodyPr/>
                    <a:lstStyle/>
                    <a:p>
                      <a:pPr algn="ctr"/>
                      <a:r>
                        <a:rPr lang="en-US" dirty="0"/>
                        <a:t>Session Duration</a:t>
                      </a:r>
                    </a:p>
                  </a:txBody>
                  <a:tcPr anchor="ctr"/>
                </a:tc>
                <a:extLst>
                  <a:ext uri="{0D108BD9-81ED-4DB2-BD59-A6C34878D82A}">
                    <a16:rowId xmlns:a16="http://schemas.microsoft.com/office/drawing/2014/main" val="10002"/>
                  </a:ext>
                </a:extLst>
              </a:tr>
              <a:tr h="478884">
                <a:tc>
                  <a:txBody>
                    <a:bodyPr/>
                    <a:lstStyle/>
                    <a:p>
                      <a:pPr algn="ctr"/>
                      <a:r>
                        <a:rPr lang="en-US" dirty="0"/>
                        <a:t>Bounce Rate</a:t>
                      </a:r>
                    </a:p>
                  </a:txBody>
                  <a:tcPr anchor="ctr"/>
                </a:tc>
                <a:extLst>
                  <a:ext uri="{0D108BD9-81ED-4DB2-BD59-A6C34878D82A}">
                    <a16:rowId xmlns:a16="http://schemas.microsoft.com/office/drawing/2014/main" val="10003"/>
                  </a:ext>
                </a:extLst>
              </a:tr>
              <a:tr h="478884">
                <a:tc>
                  <a:txBody>
                    <a:bodyPr/>
                    <a:lstStyle/>
                    <a:p>
                      <a:pPr algn="ctr"/>
                      <a:r>
                        <a:rPr lang="en-US" dirty="0"/>
                        <a:t>Mouse Movement</a:t>
                      </a:r>
                    </a:p>
                  </a:txBody>
                  <a:tcPr anchor="ctr"/>
                </a:tc>
                <a:extLst>
                  <a:ext uri="{0D108BD9-81ED-4DB2-BD59-A6C34878D82A}">
                    <a16:rowId xmlns:a16="http://schemas.microsoft.com/office/drawing/2014/main" val="10004"/>
                  </a:ext>
                </a:extLst>
              </a:tr>
              <a:tr h="478884">
                <a:tc>
                  <a:txBody>
                    <a:bodyPr/>
                    <a:lstStyle/>
                    <a:p>
                      <a:pPr algn="ctr"/>
                      <a:r>
                        <a:rPr lang="en-US" dirty="0"/>
                        <a:t>Click Through Rate (CTR)</a:t>
                      </a:r>
                    </a:p>
                  </a:txBody>
                  <a:tcPr anchor="ctr"/>
                </a:tc>
                <a:extLst>
                  <a:ext uri="{0D108BD9-81ED-4DB2-BD59-A6C34878D82A}">
                    <a16:rowId xmlns:a16="http://schemas.microsoft.com/office/drawing/2014/main" val="10005"/>
                  </a:ext>
                </a:extLst>
              </a:tr>
              <a:tr h="478884">
                <a:tc>
                  <a:txBody>
                    <a:bodyPr/>
                    <a:lstStyle/>
                    <a:p>
                      <a:pPr algn="ctr"/>
                      <a:r>
                        <a:rPr lang="en-US" dirty="0"/>
                        <a:t># Pages Viewed (Click Depth)</a:t>
                      </a:r>
                    </a:p>
                  </a:txBody>
                  <a:tcPr anchor="ctr"/>
                </a:tc>
                <a:extLst>
                  <a:ext uri="{0D108BD9-81ED-4DB2-BD59-A6C34878D82A}">
                    <a16:rowId xmlns:a16="http://schemas.microsoft.com/office/drawing/2014/main" val="10006"/>
                  </a:ext>
                </a:extLst>
              </a:tr>
              <a:tr h="478884">
                <a:tc>
                  <a:txBody>
                    <a:bodyPr/>
                    <a:lstStyle/>
                    <a:p>
                      <a:pPr algn="ctr"/>
                      <a:r>
                        <a:rPr lang="en-US" dirty="0"/>
                        <a:t>Inter-session Time</a:t>
                      </a:r>
                    </a:p>
                  </a:txBody>
                  <a:tcPr anchor="ctr"/>
                </a:tc>
                <a:extLst>
                  <a:ext uri="{0D108BD9-81ED-4DB2-BD59-A6C34878D82A}">
                    <a16:rowId xmlns:a16="http://schemas.microsoft.com/office/drawing/2014/main" val="2563295549"/>
                  </a:ext>
                </a:extLst>
              </a:tr>
              <a:tr h="478884">
                <a:tc>
                  <a:txBody>
                    <a:bodyPr/>
                    <a:lstStyle/>
                    <a:p>
                      <a:pPr algn="ctr"/>
                      <a:r>
                        <a:rPr lang="en-US" dirty="0"/>
                        <a:t># UGC (comments, likes, etc.)</a:t>
                      </a:r>
                    </a:p>
                  </a:txBody>
                  <a:tcPr anchor="ctr"/>
                </a:tc>
                <a:extLst>
                  <a:ext uri="{0D108BD9-81ED-4DB2-BD59-A6C34878D82A}">
                    <a16:rowId xmlns:a16="http://schemas.microsoft.com/office/drawing/2014/main" val="3069685542"/>
                  </a:ext>
                </a:extLst>
              </a:tr>
            </a:tbl>
          </a:graphicData>
        </a:graphic>
      </p:graphicFrame>
      <p:graphicFrame>
        <p:nvGraphicFramePr>
          <p:cNvPr id="8" name="Content Placeholder 6">
            <a:extLst>
              <a:ext uri="{FF2B5EF4-FFF2-40B4-BE49-F238E27FC236}">
                <a16:creationId xmlns:a16="http://schemas.microsoft.com/office/drawing/2014/main" id="{E4C832DE-2905-4CAD-8ED5-043562611B8C}"/>
              </a:ext>
            </a:extLst>
          </p:cNvPr>
          <p:cNvGraphicFramePr>
            <a:graphicFrameLocks/>
          </p:cNvGraphicFramePr>
          <p:nvPr>
            <p:extLst>
              <p:ext uri="{D42A27DB-BD31-4B8C-83A1-F6EECF244321}">
                <p14:modId xmlns:p14="http://schemas.microsoft.com/office/powerpoint/2010/main" val="453664988"/>
              </p:ext>
            </p:extLst>
          </p:nvPr>
        </p:nvGraphicFramePr>
        <p:xfrm>
          <a:off x="462545" y="1898423"/>
          <a:ext cx="3888652" cy="2076732"/>
        </p:xfrm>
        <a:graphic>
          <a:graphicData uri="http://schemas.openxmlformats.org/drawingml/2006/table">
            <a:tbl>
              <a:tblPr firstRow="1" bandRow="1">
                <a:tableStyleId>{21E4AEA4-8DFA-4A89-87EB-49C32662AFE0}</a:tableStyleId>
              </a:tblPr>
              <a:tblGrid>
                <a:gridCol w="3888652">
                  <a:extLst>
                    <a:ext uri="{9D8B030D-6E8A-4147-A177-3AD203B41FA5}">
                      <a16:colId xmlns:a16="http://schemas.microsoft.com/office/drawing/2014/main" val="20004"/>
                    </a:ext>
                  </a:extLst>
                </a:gridCol>
              </a:tblGrid>
              <a:tr h="478884">
                <a:tc>
                  <a:txBody>
                    <a:bodyPr/>
                    <a:lstStyle/>
                    <a:p>
                      <a:pPr algn="ctr"/>
                      <a:r>
                        <a:rPr lang="en-US" dirty="0"/>
                        <a:t>Example Measures</a:t>
                      </a:r>
                    </a:p>
                  </a:txBody>
                  <a:tcPr anchor="ctr"/>
                </a:tc>
                <a:extLst>
                  <a:ext uri="{0D108BD9-81ED-4DB2-BD59-A6C34878D82A}">
                    <a16:rowId xmlns:a16="http://schemas.microsoft.com/office/drawing/2014/main" val="10000"/>
                  </a:ext>
                </a:extLst>
              </a:tr>
              <a:tr h="478884">
                <a:tc>
                  <a:txBody>
                    <a:bodyPr/>
                    <a:lstStyle/>
                    <a:p>
                      <a:pPr algn="ctr"/>
                      <a:r>
                        <a:rPr lang="en-US" dirty="0"/>
                        <a:t>Eye Tracking</a:t>
                      </a:r>
                    </a:p>
                  </a:txBody>
                  <a:tcPr anchor="ctr"/>
                </a:tc>
                <a:extLst>
                  <a:ext uri="{0D108BD9-81ED-4DB2-BD59-A6C34878D82A}">
                    <a16:rowId xmlns:a16="http://schemas.microsoft.com/office/drawing/2014/main" val="10001"/>
                  </a:ext>
                </a:extLst>
              </a:tr>
              <a:tr h="478884">
                <a:tc>
                  <a:txBody>
                    <a:bodyPr/>
                    <a:lstStyle/>
                    <a:p>
                      <a:pPr algn="ctr"/>
                      <a:r>
                        <a:rPr lang="en-US" dirty="0"/>
                        <a:t>Questionnaires </a:t>
                      </a:r>
                    </a:p>
                    <a:p>
                      <a:pPr algn="ctr"/>
                      <a:r>
                        <a:rPr lang="en-US" dirty="0"/>
                        <a:t>(Focused Attention, PANAS, etc.)</a:t>
                      </a:r>
                    </a:p>
                  </a:txBody>
                  <a:tcPr anchor="ctr"/>
                </a:tc>
                <a:extLst>
                  <a:ext uri="{0D108BD9-81ED-4DB2-BD59-A6C34878D82A}">
                    <a16:rowId xmlns:a16="http://schemas.microsoft.com/office/drawing/2014/main" val="10002"/>
                  </a:ext>
                </a:extLst>
              </a:tr>
              <a:tr h="478884">
                <a:tc>
                  <a:txBody>
                    <a:bodyPr/>
                    <a:lstStyle/>
                    <a:p>
                      <a:pPr algn="ctr"/>
                      <a:r>
                        <a:rPr lang="en-US" dirty="0"/>
                        <a:t>Combination of the above</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12820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drawing&#10;&#10;Description automatically generated">
            <a:extLst>
              <a:ext uri="{FF2B5EF4-FFF2-40B4-BE49-F238E27FC236}">
                <a16:creationId xmlns:a16="http://schemas.microsoft.com/office/drawing/2014/main" id="{011A7928-03D1-4F16-9CD9-1F569EC1A7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7" b="89684" l="1296" r="97507">
                        <a14:foregroundMark x1="13260" y1="54576" x2="13260" y2="54576"/>
                        <a14:foregroundMark x1="5484" y1="49750" x2="5384" y2="64725"/>
                        <a14:foregroundMark x1="17747" y1="58403" x2="15852" y2="67554"/>
                        <a14:foregroundMark x1="21137" y1="37770" x2="20538" y2="39268"/>
                        <a14:foregroundMark x1="88734" y1="63062" x2="92423" y2="68719"/>
                        <a14:foregroundMark x1="97607" y1="72879" x2="97607" y2="72879"/>
                        <a14:foregroundMark x1="85045" y1="56240" x2="85045" y2="56240"/>
                        <a14:foregroundMark x1="81356" y1="49750" x2="81356" y2="49750"/>
                        <a14:foregroundMark x1="77767" y1="43927" x2="77767" y2="43927"/>
                        <a14:foregroundMark x1="73579" y1="39268" x2="73579" y2="39268"/>
                        <a14:foregroundMark x1="68893" y1="36273" x2="68893" y2="36273"/>
                        <a14:foregroundMark x1="64008" y1="35441" x2="64008" y2="35441"/>
                        <a14:foregroundMark x1="59721" y1="37770" x2="59721" y2="37770"/>
                        <a14:foregroundMark x1="55234" y1="44426" x2="55234" y2="44426"/>
                        <a14:foregroundMark x1="28514" y1="34942" x2="28514" y2="34942"/>
                        <a14:foregroundMark x1="33400" y1="33611" x2="33400" y2="33611"/>
                        <a14:foregroundMark x1="38285" y1="37937" x2="38285" y2="37937"/>
                        <a14:foregroundMark x1="1296" y1="73045" x2="2592" y2="73045"/>
                        <a14:foregroundMark x1="48355" y1="63727" x2="52343" y2="64060"/>
                        <a14:foregroundMark x1="39880" y1="55075" x2="41974" y2="54908"/>
                      </a14:backgroundRemoval>
                    </a14:imgEffect>
                  </a14:imgLayer>
                </a14:imgProps>
              </a:ext>
              <a:ext uri="{28A0092B-C50C-407E-A947-70E740481C1C}">
                <a14:useLocalDpi xmlns:a14="http://schemas.microsoft.com/office/drawing/2010/main" val="0"/>
              </a:ext>
            </a:extLst>
          </a:blip>
          <a:stretch>
            <a:fillRect/>
          </a:stretch>
        </p:blipFill>
        <p:spPr>
          <a:xfrm>
            <a:off x="776234" y="440845"/>
            <a:ext cx="7591531" cy="4548864"/>
          </a:xfrm>
          <a:prstGeom prst="rect">
            <a:avLst/>
          </a:prstGeom>
        </p:spPr>
      </p:pic>
      <p:sp>
        <p:nvSpPr>
          <p:cNvPr id="2" name="Title 1"/>
          <p:cNvSpPr>
            <a:spLocks noGrp="1"/>
          </p:cNvSpPr>
          <p:nvPr>
            <p:ph type="title"/>
          </p:nvPr>
        </p:nvSpPr>
        <p:spPr/>
        <p:txBody>
          <a:bodyPr>
            <a:normAutofit/>
          </a:bodyPr>
          <a:lstStyle/>
          <a:p>
            <a:r>
              <a:rPr lang="en-US" dirty="0"/>
              <a:t>Wearables: The Abandonment Problem</a:t>
            </a:r>
          </a:p>
        </p:txBody>
      </p:sp>
      <p:sp>
        <p:nvSpPr>
          <p:cNvPr id="5" name="Slide Number Placeholder 4"/>
          <p:cNvSpPr>
            <a:spLocks noGrp="1"/>
          </p:cNvSpPr>
          <p:nvPr>
            <p:ph type="sldNum" sz="quarter" idx="12"/>
          </p:nvPr>
        </p:nvSpPr>
        <p:spPr/>
        <p:txBody>
          <a:bodyPr/>
          <a:lstStyle/>
          <a:p>
            <a:fld id="{051E4EB5-CDFB-4CD6-8699-1F8038A9BF27}" type="slidenum">
              <a:rPr lang="en-US" smtClean="0"/>
              <a:t>5</a:t>
            </a:fld>
            <a:endParaRPr lang="en-US"/>
          </a:p>
        </p:txBody>
      </p:sp>
      <p:sp>
        <p:nvSpPr>
          <p:cNvPr id="27" name="TextBox 26">
            <a:extLst>
              <a:ext uri="{FF2B5EF4-FFF2-40B4-BE49-F238E27FC236}">
                <a16:creationId xmlns:a16="http://schemas.microsoft.com/office/drawing/2014/main" id="{1414B604-BB10-46E0-87AC-9D8217CC6BA2}"/>
              </a:ext>
            </a:extLst>
          </p:cNvPr>
          <p:cNvSpPr txBox="1"/>
          <p:nvPr/>
        </p:nvSpPr>
        <p:spPr>
          <a:xfrm>
            <a:off x="775671" y="1248272"/>
            <a:ext cx="7592656" cy="369332"/>
          </a:xfrm>
          <a:prstGeom prst="rect">
            <a:avLst/>
          </a:prstGeom>
          <a:noFill/>
        </p:spPr>
        <p:txBody>
          <a:bodyPr wrap="none" rtlCol="0">
            <a:spAutoFit/>
          </a:bodyPr>
          <a:lstStyle/>
          <a:p>
            <a:pPr algn="ctr"/>
            <a:r>
              <a:rPr lang="en-US" b="1" dirty="0"/>
              <a:t>Reported attrition rates vary significantly, but are nevertheless high</a:t>
            </a:r>
          </a:p>
        </p:txBody>
      </p:sp>
      <p:grpSp>
        <p:nvGrpSpPr>
          <p:cNvPr id="42" name="Group 41">
            <a:extLst>
              <a:ext uri="{FF2B5EF4-FFF2-40B4-BE49-F238E27FC236}">
                <a16:creationId xmlns:a16="http://schemas.microsoft.com/office/drawing/2014/main" id="{94FD9BE9-9701-465F-831A-D5F96EC9952C}"/>
              </a:ext>
            </a:extLst>
          </p:cNvPr>
          <p:cNvGrpSpPr/>
          <p:nvPr/>
        </p:nvGrpSpPr>
        <p:grpSpPr>
          <a:xfrm>
            <a:off x="776234" y="4377049"/>
            <a:ext cx="2670452" cy="1110624"/>
            <a:chOff x="771524" y="4444177"/>
            <a:chExt cx="2670452" cy="1110624"/>
          </a:xfrm>
        </p:grpSpPr>
        <p:sp>
          <p:nvSpPr>
            <p:cNvPr id="21" name="Rectangle 20">
              <a:extLst>
                <a:ext uri="{FF2B5EF4-FFF2-40B4-BE49-F238E27FC236}">
                  <a16:creationId xmlns:a16="http://schemas.microsoft.com/office/drawing/2014/main" id="{B28FD48A-D8A0-4F32-86EA-1EC681AA364E}"/>
                </a:ext>
              </a:extLst>
            </p:cNvPr>
            <p:cNvSpPr/>
            <p:nvPr/>
          </p:nvSpPr>
          <p:spPr>
            <a:xfrm>
              <a:off x="1090384" y="5185469"/>
              <a:ext cx="2023824" cy="369332"/>
            </a:xfrm>
            <a:prstGeom prst="rect">
              <a:avLst/>
            </a:prstGeom>
          </p:spPr>
          <p:txBody>
            <a:bodyPr wrap="none">
              <a:spAutoFit/>
            </a:bodyPr>
            <a:lstStyle/>
            <a:p>
              <a:r>
                <a:rPr lang="en-US" dirty="0">
                  <a:solidFill>
                    <a:srgbClr val="3C4858"/>
                  </a:solidFill>
                  <a:latin typeface="Gill Sans Ultra Bold" panose="020B0A02020104020203" pitchFamily="34" charset="0"/>
                </a:rPr>
                <a:t>From 30% </a:t>
              </a:r>
              <a:r>
                <a:rPr lang="en-US" baseline="30000" dirty="0">
                  <a:solidFill>
                    <a:srgbClr val="3C4858"/>
                  </a:solidFill>
                  <a:latin typeface="Gill Sans Ultra Bold" panose="020B0A02020104020203" pitchFamily="34" charset="0"/>
                </a:rPr>
                <a:t>[1]</a:t>
              </a:r>
            </a:p>
          </p:txBody>
        </p:sp>
        <p:pic>
          <p:nvPicPr>
            <p:cNvPr id="34" name="Graphic 33" descr="Fish">
              <a:extLst>
                <a:ext uri="{FF2B5EF4-FFF2-40B4-BE49-F238E27FC236}">
                  <a16:creationId xmlns:a16="http://schemas.microsoft.com/office/drawing/2014/main" id="{79DCE66D-901B-440F-8179-669EC99377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71524" y="4449956"/>
              <a:ext cx="914400" cy="914400"/>
            </a:xfrm>
            <a:prstGeom prst="rect">
              <a:avLst/>
            </a:prstGeom>
          </p:spPr>
        </p:pic>
        <p:pic>
          <p:nvPicPr>
            <p:cNvPr id="36" name="Graphic 35" descr="Dead Fish Skeleton">
              <a:extLst>
                <a:ext uri="{FF2B5EF4-FFF2-40B4-BE49-F238E27FC236}">
                  <a16:creationId xmlns:a16="http://schemas.microsoft.com/office/drawing/2014/main" id="{E5D9F7BA-4E49-4642-8546-47AFDCC51E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527576" y="4461625"/>
              <a:ext cx="914400" cy="914400"/>
            </a:xfrm>
            <a:prstGeom prst="rect">
              <a:avLst/>
            </a:prstGeom>
          </p:spPr>
        </p:pic>
        <p:pic>
          <p:nvPicPr>
            <p:cNvPr id="37" name="Graphic 36" descr="Fish">
              <a:extLst>
                <a:ext uri="{FF2B5EF4-FFF2-40B4-BE49-F238E27FC236}">
                  <a16:creationId xmlns:a16="http://schemas.microsoft.com/office/drawing/2014/main" id="{BE685E6E-305C-43C4-B654-C9D684ABC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49550" y="4444177"/>
              <a:ext cx="914400" cy="914400"/>
            </a:xfrm>
            <a:prstGeom prst="rect">
              <a:avLst/>
            </a:prstGeom>
          </p:spPr>
        </p:pic>
      </p:grpSp>
      <p:grpSp>
        <p:nvGrpSpPr>
          <p:cNvPr id="43" name="Group 42">
            <a:extLst>
              <a:ext uri="{FF2B5EF4-FFF2-40B4-BE49-F238E27FC236}">
                <a16:creationId xmlns:a16="http://schemas.microsoft.com/office/drawing/2014/main" id="{A58A3C53-BEF9-4F81-9F47-6F7E5A7DB464}"/>
              </a:ext>
            </a:extLst>
          </p:cNvPr>
          <p:cNvGrpSpPr/>
          <p:nvPr/>
        </p:nvGrpSpPr>
        <p:grpSpPr>
          <a:xfrm>
            <a:off x="4884431" y="4359601"/>
            <a:ext cx="3539569" cy="1083551"/>
            <a:chOff x="4567831" y="4459692"/>
            <a:chExt cx="3539569" cy="1083551"/>
          </a:xfrm>
        </p:grpSpPr>
        <p:sp>
          <p:nvSpPr>
            <p:cNvPr id="22" name="Rectangle 21">
              <a:extLst>
                <a:ext uri="{FF2B5EF4-FFF2-40B4-BE49-F238E27FC236}">
                  <a16:creationId xmlns:a16="http://schemas.microsoft.com/office/drawing/2014/main" id="{F7709544-A118-41F6-A031-47417B36F4F7}"/>
                </a:ext>
              </a:extLst>
            </p:cNvPr>
            <p:cNvSpPr/>
            <p:nvPr/>
          </p:nvSpPr>
          <p:spPr>
            <a:xfrm>
              <a:off x="5452327" y="5173911"/>
              <a:ext cx="1749582" cy="369332"/>
            </a:xfrm>
            <a:prstGeom prst="rect">
              <a:avLst/>
            </a:prstGeom>
          </p:spPr>
          <p:txBody>
            <a:bodyPr wrap="none">
              <a:spAutoFit/>
            </a:bodyPr>
            <a:lstStyle/>
            <a:p>
              <a:r>
                <a:rPr lang="en-US" dirty="0">
                  <a:solidFill>
                    <a:srgbClr val="3C4858"/>
                  </a:solidFill>
                  <a:latin typeface="Gill Sans Ultra Bold" panose="020B0A02020104020203" pitchFamily="34" charset="0"/>
                </a:rPr>
                <a:t>To &gt;70% </a:t>
              </a:r>
              <a:r>
                <a:rPr lang="en-US" baseline="30000" dirty="0">
                  <a:solidFill>
                    <a:srgbClr val="3C4858"/>
                  </a:solidFill>
                  <a:latin typeface="Gill Sans Ultra Bold" panose="020B0A02020104020203" pitchFamily="34" charset="0"/>
                </a:rPr>
                <a:t>[2]</a:t>
              </a:r>
            </a:p>
          </p:txBody>
        </p:sp>
        <p:pic>
          <p:nvPicPr>
            <p:cNvPr id="38" name="Graphic 37" descr="Dead Fish Skeleton">
              <a:extLst>
                <a:ext uri="{FF2B5EF4-FFF2-40B4-BE49-F238E27FC236}">
                  <a16:creationId xmlns:a16="http://schemas.microsoft.com/office/drawing/2014/main" id="{D8F6FDC7-4E16-475F-9702-7846683D04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445857" y="4477140"/>
              <a:ext cx="914400" cy="914400"/>
            </a:xfrm>
            <a:prstGeom prst="rect">
              <a:avLst/>
            </a:prstGeom>
          </p:spPr>
        </p:pic>
        <p:pic>
          <p:nvPicPr>
            <p:cNvPr id="39" name="Graphic 38" descr="Fish">
              <a:extLst>
                <a:ext uri="{FF2B5EF4-FFF2-40B4-BE49-F238E27FC236}">
                  <a16:creationId xmlns:a16="http://schemas.microsoft.com/office/drawing/2014/main" id="{FC631FDB-019D-41C0-B767-6083951194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67831" y="4459692"/>
              <a:ext cx="914400" cy="914400"/>
            </a:xfrm>
            <a:prstGeom prst="rect">
              <a:avLst/>
            </a:prstGeom>
          </p:spPr>
        </p:pic>
        <p:pic>
          <p:nvPicPr>
            <p:cNvPr id="40" name="Graphic 39" descr="Dead Fish Skeleton">
              <a:extLst>
                <a:ext uri="{FF2B5EF4-FFF2-40B4-BE49-F238E27FC236}">
                  <a16:creationId xmlns:a16="http://schemas.microsoft.com/office/drawing/2014/main" id="{636941F8-4DE3-4075-969B-992FAF5ED3C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23883" y="4467522"/>
              <a:ext cx="914400" cy="914400"/>
            </a:xfrm>
            <a:prstGeom prst="rect">
              <a:avLst/>
            </a:prstGeom>
          </p:spPr>
        </p:pic>
        <p:pic>
          <p:nvPicPr>
            <p:cNvPr id="41" name="Graphic 40" descr="Dead Fish Skeleton">
              <a:extLst>
                <a:ext uri="{FF2B5EF4-FFF2-40B4-BE49-F238E27FC236}">
                  <a16:creationId xmlns:a16="http://schemas.microsoft.com/office/drawing/2014/main" id="{05AD317A-24A6-48AE-95C0-A15D73BC4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193000" y="4459692"/>
              <a:ext cx="914400" cy="914400"/>
            </a:xfrm>
            <a:prstGeom prst="rect">
              <a:avLst/>
            </a:prstGeom>
          </p:spPr>
        </p:pic>
      </p:grpSp>
      <p:sp>
        <p:nvSpPr>
          <p:cNvPr id="45" name="Footer Placeholder 1">
            <a:extLst>
              <a:ext uri="{FF2B5EF4-FFF2-40B4-BE49-F238E27FC236}">
                <a16:creationId xmlns:a16="http://schemas.microsoft.com/office/drawing/2014/main" id="{8F45E40C-409C-4633-8AB1-21231FD63438}"/>
              </a:ext>
            </a:extLst>
          </p:cNvPr>
          <p:cNvSpPr>
            <a:spLocks noGrp="1"/>
          </p:cNvSpPr>
          <p:nvPr>
            <p:ph type="ftr" sz="quarter" idx="11"/>
          </p:nvPr>
        </p:nvSpPr>
        <p:spPr>
          <a:xfrm>
            <a:off x="1157434" y="6356351"/>
            <a:ext cx="7266566" cy="360000"/>
          </a:xfrm>
        </p:spPr>
        <p:txBody>
          <a:bodyPr/>
          <a:lstStyle/>
          <a:p>
            <a:r>
              <a:rPr lang="en-GB" dirty="0"/>
              <a:t>Sustained User Engagement RAIS Seminar - July 2</a:t>
            </a:r>
            <a:r>
              <a:rPr lang="en-GB" baseline="30000" dirty="0"/>
              <a:t>nd</a:t>
            </a:r>
            <a:r>
              <a:rPr lang="en-GB" dirty="0"/>
              <a:t>, 2020 </a:t>
            </a:r>
            <a:endParaRPr lang="en-US" dirty="0"/>
          </a:p>
        </p:txBody>
      </p:sp>
      <p:sp>
        <p:nvSpPr>
          <p:cNvPr id="46" name="TextBox 45">
            <a:extLst>
              <a:ext uri="{FF2B5EF4-FFF2-40B4-BE49-F238E27FC236}">
                <a16:creationId xmlns:a16="http://schemas.microsoft.com/office/drawing/2014/main" id="{3F931508-890B-460A-A479-4D4EF379FB4E}"/>
              </a:ext>
            </a:extLst>
          </p:cNvPr>
          <p:cNvSpPr txBox="1"/>
          <p:nvPr/>
        </p:nvSpPr>
        <p:spPr>
          <a:xfrm>
            <a:off x="548209" y="5985740"/>
            <a:ext cx="8485015" cy="261610"/>
          </a:xfrm>
          <a:prstGeom prst="rect">
            <a:avLst/>
          </a:prstGeom>
          <a:noFill/>
        </p:spPr>
        <p:txBody>
          <a:bodyPr wrap="none" rtlCol="0">
            <a:spAutoFit/>
          </a:bodyPr>
          <a:lstStyle/>
          <a:p>
            <a:r>
              <a:rPr lang="en-US" sz="1100" dirty="0"/>
              <a:t>Image Source: </a:t>
            </a:r>
            <a:r>
              <a:rPr lang="en-US" sz="1100" dirty="0">
                <a:hlinkClick r:id="rId9"/>
              </a:rPr>
              <a:t>https://towardsdatascience.com/how-do-you-measure-if-your-customer-churn-predictive-model-is-good-187a49a9eee3</a:t>
            </a:r>
            <a:r>
              <a:rPr lang="en-US" sz="1100" dirty="0"/>
              <a:t> </a:t>
            </a:r>
          </a:p>
        </p:txBody>
      </p:sp>
    </p:spTree>
    <p:extLst>
      <p:ext uri="{BB962C8B-B14F-4D97-AF65-F5344CB8AC3E}">
        <p14:creationId xmlns:p14="http://schemas.microsoft.com/office/powerpoint/2010/main" val="2107970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A36704-C41B-436E-BBCC-A4E0618123AF}"/>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555AB919-9717-4CE5-8D7F-34A0DD078B60}"/>
              </a:ext>
            </a:extLst>
          </p:cNvPr>
          <p:cNvSpPr>
            <a:spLocks noGrp="1"/>
          </p:cNvSpPr>
          <p:nvPr>
            <p:ph type="title"/>
          </p:nvPr>
        </p:nvSpPr>
        <p:spPr/>
        <p:txBody>
          <a:bodyPr/>
          <a:lstStyle/>
          <a:p>
            <a:r>
              <a:rPr lang="en-US" dirty="0"/>
              <a:t>Wearables: Reasons for abandonment </a:t>
            </a:r>
            <a:r>
              <a:rPr lang="en-US" baseline="30000" dirty="0"/>
              <a:t>[5]</a:t>
            </a:r>
          </a:p>
        </p:txBody>
      </p:sp>
      <p:sp>
        <p:nvSpPr>
          <p:cNvPr id="5" name="Slide Number Placeholder 4">
            <a:extLst>
              <a:ext uri="{FF2B5EF4-FFF2-40B4-BE49-F238E27FC236}">
                <a16:creationId xmlns:a16="http://schemas.microsoft.com/office/drawing/2014/main" id="{25F1361A-50E4-445A-B9A5-9DAE65515ABB}"/>
              </a:ext>
            </a:extLst>
          </p:cNvPr>
          <p:cNvSpPr>
            <a:spLocks noGrp="1"/>
          </p:cNvSpPr>
          <p:nvPr>
            <p:ph type="sldNum" sz="quarter" idx="12"/>
          </p:nvPr>
        </p:nvSpPr>
        <p:spPr/>
        <p:txBody>
          <a:bodyPr/>
          <a:lstStyle/>
          <a:p>
            <a:fld id="{051E4EB5-CDFB-4CD6-8699-1F8038A9BF27}" type="slidenum">
              <a:rPr lang="en-US" smtClean="0"/>
              <a:t>6</a:t>
            </a:fld>
            <a:endParaRPr lang="en-US"/>
          </a:p>
        </p:txBody>
      </p:sp>
      <p:pic>
        <p:nvPicPr>
          <p:cNvPr id="7" name="Graphic 6" descr="Hourglass 60%">
            <a:extLst>
              <a:ext uri="{FF2B5EF4-FFF2-40B4-BE49-F238E27FC236}">
                <a16:creationId xmlns:a16="http://schemas.microsoft.com/office/drawing/2014/main" id="{D9B27B48-3B3A-4B64-9510-90210D049C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00234" y="1323929"/>
            <a:ext cx="914400" cy="914400"/>
          </a:xfrm>
          <a:prstGeom prst="rect">
            <a:avLst/>
          </a:prstGeom>
        </p:spPr>
      </p:pic>
      <p:sp>
        <p:nvSpPr>
          <p:cNvPr id="8" name="Rectangle 7">
            <a:extLst>
              <a:ext uri="{FF2B5EF4-FFF2-40B4-BE49-F238E27FC236}">
                <a16:creationId xmlns:a16="http://schemas.microsoft.com/office/drawing/2014/main" id="{3CCA1CA5-8EDB-4AB0-94F4-E468A6560899}"/>
              </a:ext>
            </a:extLst>
          </p:cNvPr>
          <p:cNvSpPr/>
          <p:nvPr/>
        </p:nvSpPr>
        <p:spPr>
          <a:xfrm>
            <a:off x="1828800" y="1586984"/>
            <a:ext cx="4256293" cy="369332"/>
          </a:xfrm>
          <a:prstGeom prst="rect">
            <a:avLst/>
          </a:prstGeom>
        </p:spPr>
        <p:txBody>
          <a:bodyPr wrap="none">
            <a:spAutoFit/>
          </a:bodyPr>
          <a:lstStyle/>
          <a:p>
            <a:pPr lvl="0">
              <a:lnSpc>
                <a:spcPct val="90000"/>
              </a:lnSpc>
              <a:spcBef>
                <a:spcPts val="1000"/>
              </a:spcBef>
            </a:pPr>
            <a:r>
              <a:rPr lang="en-US" sz="2000" b="1" dirty="0">
                <a:solidFill>
                  <a:srgbClr val="FF984E"/>
                </a:solidFill>
              </a:rPr>
              <a:t>Cost of collecting and integrating</a:t>
            </a:r>
          </a:p>
        </p:txBody>
      </p:sp>
      <p:pic>
        <p:nvPicPr>
          <p:cNvPr id="10" name="Graphic 9" descr="Security camera">
            <a:extLst>
              <a:ext uri="{FF2B5EF4-FFF2-40B4-BE49-F238E27FC236}">
                <a16:creationId xmlns:a16="http://schemas.microsoft.com/office/drawing/2014/main" id="{F4FC7E5D-1EA6-4A35-BD8D-C7616CC88F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09521" y="2131144"/>
            <a:ext cx="914400" cy="914400"/>
          </a:xfrm>
          <a:prstGeom prst="rect">
            <a:avLst/>
          </a:prstGeom>
        </p:spPr>
      </p:pic>
      <p:sp>
        <p:nvSpPr>
          <p:cNvPr id="11" name="Rectangle 10">
            <a:extLst>
              <a:ext uri="{FF2B5EF4-FFF2-40B4-BE49-F238E27FC236}">
                <a16:creationId xmlns:a16="http://schemas.microsoft.com/office/drawing/2014/main" id="{A7EEC516-F381-4875-AF37-2D437686E979}"/>
              </a:ext>
            </a:extLst>
          </p:cNvPr>
          <p:cNvSpPr/>
          <p:nvPr/>
        </p:nvSpPr>
        <p:spPr>
          <a:xfrm>
            <a:off x="2940841" y="2459071"/>
            <a:ext cx="4342856" cy="369332"/>
          </a:xfrm>
          <a:prstGeom prst="rect">
            <a:avLst/>
          </a:prstGeom>
        </p:spPr>
        <p:txBody>
          <a:bodyPr wrap="none">
            <a:spAutoFit/>
          </a:bodyPr>
          <a:lstStyle/>
          <a:p>
            <a:pPr lvl="0">
              <a:lnSpc>
                <a:spcPct val="90000"/>
              </a:lnSpc>
              <a:spcBef>
                <a:spcPts val="1000"/>
              </a:spcBef>
            </a:pPr>
            <a:r>
              <a:rPr lang="en-US" sz="2000" b="1" dirty="0">
                <a:solidFill>
                  <a:srgbClr val="3C4858"/>
                </a:solidFill>
              </a:rPr>
              <a:t>Cost of having or sharing the data</a:t>
            </a:r>
          </a:p>
        </p:txBody>
      </p:sp>
      <p:pic>
        <p:nvPicPr>
          <p:cNvPr id="13" name="Graphic 12" descr="Sad face with solid fill">
            <a:extLst>
              <a:ext uri="{FF2B5EF4-FFF2-40B4-BE49-F238E27FC236}">
                <a16:creationId xmlns:a16="http://schemas.microsoft.com/office/drawing/2014/main" id="{B8420A22-4EEF-4E34-B0BF-896E43E65E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00234" y="2967680"/>
            <a:ext cx="914400" cy="914400"/>
          </a:xfrm>
          <a:prstGeom prst="rect">
            <a:avLst/>
          </a:prstGeom>
        </p:spPr>
      </p:pic>
      <p:sp>
        <p:nvSpPr>
          <p:cNvPr id="14" name="Rectangle 13">
            <a:extLst>
              <a:ext uri="{FF2B5EF4-FFF2-40B4-BE49-F238E27FC236}">
                <a16:creationId xmlns:a16="http://schemas.microsoft.com/office/drawing/2014/main" id="{F46E8B27-7CDE-4AD3-BDBD-1221886EC381}"/>
              </a:ext>
            </a:extLst>
          </p:cNvPr>
          <p:cNvSpPr/>
          <p:nvPr/>
        </p:nvSpPr>
        <p:spPr>
          <a:xfrm>
            <a:off x="1828800" y="3331158"/>
            <a:ext cx="5212080" cy="369332"/>
          </a:xfrm>
          <a:prstGeom prst="rect">
            <a:avLst/>
          </a:prstGeom>
        </p:spPr>
        <p:txBody>
          <a:bodyPr wrap="square">
            <a:spAutoFit/>
          </a:bodyPr>
          <a:lstStyle/>
          <a:p>
            <a:pPr lvl="0">
              <a:lnSpc>
                <a:spcPct val="90000"/>
              </a:lnSpc>
              <a:spcBef>
                <a:spcPts val="1000"/>
              </a:spcBef>
            </a:pPr>
            <a:r>
              <a:rPr lang="en-US" sz="2000" b="1" dirty="0">
                <a:solidFill>
                  <a:srgbClr val="FF984E"/>
                </a:solidFill>
              </a:rPr>
              <a:t>Discomfort with information revealed</a:t>
            </a:r>
          </a:p>
        </p:txBody>
      </p:sp>
      <p:pic>
        <p:nvPicPr>
          <p:cNvPr id="16" name="Graphic 15" descr="Clipboard Badge">
            <a:extLst>
              <a:ext uri="{FF2B5EF4-FFF2-40B4-BE49-F238E27FC236}">
                <a16:creationId xmlns:a16="http://schemas.microsoft.com/office/drawing/2014/main" id="{5C75FC31-66ED-44B0-9290-E1230A7F00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509600" y="3755856"/>
            <a:ext cx="914400" cy="914400"/>
          </a:xfrm>
          <a:prstGeom prst="rect">
            <a:avLst/>
          </a:prstGeom>
        </p:spPr>
      </p:pic>
      <p:sp>
        <p:nvSpPr>
          <p:cNvPr id="17" name="Rectangle 16">
            <a:extLst>
              <a:ext uri="{FF2B5EF4-FFF2-40B4-BE49-F238E27FC236}">
                <a16:creationId xmlns:a16="http://schemas.microsoft.com/office/drawing/2014/main" id="{FBEA001B-0CE8-4B19-8014-0D5A4FFD95B9}"/>
              </a:ext>
            </a:extLst>
          </p:cNvPr>
          <p:cNvSpPr/>
          <p:nvPr/>
        </p:nvSpPr>
        <p:spPr>
          <a:xfrm>
            <a:off x="4434840" y="4136508"/>
            <a:ext cx="2848857" cy="369332"/>
          </a:xfrm>
          <a:prstGeom prst="rect">
            <a:avLst/>
          </a:prstGeom>
        </p:spPr>
        <p:txBody>
          <a:bodyPr wrap="none">
            <a:spAutoFit/>
          </a:bodyPr>
          <a:lstStyle/>
          <a:p>
            <a:pPr lvl="0">
              <a:lnSpc>
                <a:spcPct val="90000"/>
              </a:lnSpc>
              <a:spcBef>
                <a:spcPts val="1000"/>
              </a:spcBef>
            </a:pPr>
            <a:r>
              <a:rPr lang="en-US" sz="2000" b="1" dirty="0">
                <a:solidFill>
                  <a:srgbClr val="3C4858"/>
                </a:solidFill>
              </a:rPr>
              <a:t>Data quality concerns</a:t>
            </a:r>
          </a:p>
        </p:txBody>
      </p:sp>
      <p:pic>
        <p:nvPicPr>
          <p:cNvPr id="19" name="Graphic 18" descr="Idea">
            <a:extLst>
              <a:ext uri="{FF2B5EF4-FFF2-40B4-BE49-F238E27FC236}">
                <a16:creationId xmlns:a16="http://schemas.microsoft.com/office/drawing/2014/main" id="{C62F5B73-D78C-4510-8963-C486A0155D9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00234" y="4616796"/>
            <a:ext cx="914400" cy="914400"/>
          </a:xfrm>
          <a:prstGeom prst="rect">
            <a:avLst/>
          </a:prstGeom>
        </p:spPr>
      </p:pic>
      <p:pic>
        <p:nvPicPr>
          <p:cNvPr id="21" name="Graphic 20" descr="Sling">
            <a:extLst>
              <a:ext uri="{FF2B5EF4-FFF2-40B4-BE49-F238E27FC236}">
                <a16:creationId xmlns:a16="http://schemas.microsoft.com/office/drawing/2014/main" id="{39E4978B-2366-41F8-BC7B-9AC56D6DF21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509521" y="5106380"/>
            <a:ext cx="914400" cy="914400"/>
          </a:xfrm>
          <a:prstGeom prst="rect">
            <a:avLst/>
          </a:prstGeom>
        </p:spPr>
      </p:pic>
      <p:sp>
        <p:nvSpPr>
          <p:cNvPr id="22" name="Rectangle 21">
            <a:extLst>
              <a:ext uri="{FF2B5EF4-FFF2-40B4-BE49-F238E27FC236}">
                <a16:creationId xmlns:a16="http://schemas.microsoft.com/office/drawing/2014/main" id="{07563CED-F8C6-4057-96F6-75067F8EF77F}"/>
              </a:ext>
            </a:extLst>
          </p:cNvPr>
          <p:cNvSpPr/>
          <p:nvPr/>
        </p:nvSpPr>
        <p:spPr>
          <a:xfrm>
            <a:off x="1828800" y="4807555"/>
            <a:ext cx="2182008" cy="369332"/>
          </a:xfrm>
          <a:prstGeom prst="rect">
            <a:avLst/>
          </a:prstGeom>
        </p:spPr>
        <p:txBody>
          <a:bodyPr wrap="none">
            <a:spAutoFit/>
          </a:bodyPr>
          <a:lstStyle/>
          <a:p>
            <a:pPr lvl="0">
              <a:lnSpc>
                <a:spcPct val="90000"/>
              </a:lnSpc>
              <a:spcBef>
                <a:spcPts val="1000"/>
              </a:spcBef>
            </a:pPr>
            <a:r>
              <a:rPr lang="en-US" sz="2000" b="1" dirty="0">
                <a:solidFill>
                  <a:srgbClr val="FF984E"/>
                </a:solidFill>
              </a:rPr>
              <a:t>Learned enough</a:t>
            </a:r>
          </a:p>
        </p:txBody>
      </p:sp>
      <p:sp>
        <p:nvSpPr>
          <p:cNvPr id="23" name="Rectangle 22">
            <a:extLst>
              <a:ext uri="{FF2B5EF4-FFF2-40B4-BE49-F238E27FC236}">
                <a16:creationId xmlns:a16="http://schemas.microsoft.com/office/drawing/2014/main" id="{D711DFB8-569E-4E01-8D6A-5434E6BE729A}"/>
              </a:ext>
            </a:extLst>
          </p:cNvPr>
          <p:cNvSpPr/>
          <p:nvPr/>
        </p:nvSpPr>
        <p:spPr>
          <a:xfrm>
            <a:off x="3808066" y="5389776"/>
            <a:ext cx="3475631" cy="369332"/>
          </a:xfrm>
          <a:prstGeom prst="rect">
            <a:avLst/>
          </a:prstGeom>
        </p:spPr>
        <p:txBody>
          <a:bodyPr wrap="none">
            <a:spAutoFit/>
          </a:bodyPr>
          <a:lstStyle/>
          <a:p>
            <a:pPr lvl="0">
              <a:lnSpc>
                <a:spcPct val="90000"/>
              </a:lnSpc>
              <a:spcBef>
                <a:spcPts val="1000"/>
              </a:spcBef>
            </a:pPr>
            <a:r>
              <a:rPr lang="en-US" sz="2000" b="1" dirty="0">
                <a:solidFill>
                  <a:srgbClr val="3C4858"/>
                </a:solidFill>
              </a:rPr>
              <a:t>Life circumstances change</a:t>
            </a:r>
            <a:endParaRPr lang="en-US" sz="2000" dirty="0">
              <a:solidFill>
                <a:srgbClr val="3C4858"/>
              </a:solidFill>
            </a:endParaRPr>
          </a:p>
        </p:txBody>
      </p:sp>
    </p:spTree>
    <p:extLst>
      <p:ext uri="{BB962C8B-B14F-4D97-AF65-F5344CB8AC3E}">
        <p14:creationId xmlns:p14="http://schemas.microsoft.com/office/powerpoint/2010/main" val="397562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B64D59-6012-4D2F-B259-ED855FCB44E7}"/>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7A2AE4E1-6224-4EA3-BA2C-5A27A7C5B42E}"/>
              </a:ext>
            </a:extLst>
          </p:cNvPr>
          <p:cNvSpPr>
            <a:spLocks noGrp="1"/>
          </p:cNvSpPr>
          <p:nvPr>
            <p:ph type="title"/>
          </p:nvPr>
        </p:nvSpPr>
        <p:spPr/>
        <p:txBody>
          <a:bodyPr/>
          <a:lstStyle/>
          <a:p>
            <a:r>
              <a:rPr lang="en-US" dirty="0"/>
              <a:t>Wearables: The Solution</a:t>
            </a:r>
          </a:p>
        </p:txBody>
      </p:sp>
      <p:sp>
        <p:nvSpPr>
          <p:cNvPr id="5" name="Slide Number Placeholder 4">
            <a:extLst>
              <a:ext uri="{FF2B5EF4-FFF2-40B4-BE49-F238E27FC236}">
                <a16:creationId xmlns:a16="http://schemas.microsoft.com/office/drawing/2014/main" id="{1C5FF99C-6C7D-4C1C-8418-0DCC5D7B0B02}"/>
              </a:ext>
            </a:extLst>
          </p:cNvPr>
          <p:cNvSpPr>
            <a:spLocks noGrp="1"/>
          </p:cNvSpPr>
          <p:nvPr>
            <p:ph type="sldNum" sz="quarter" idx="12"/>
          </p:nvPr>
        </p:nvSpPr>
        <p:spPr/>
        <p:txBody>
          <a:bodyPr/>
          <a:lstStyle/>
          <a:p>
            <a:fld id="{051E4EB5-CDFB-4CD6-8699-1F8038A9BF27}" type="slidenum">
              <a:rPr lang="en-US" smtClean="0"/>
              <a:t>7</a:t>
            </a:fld>
            <a:endParaRPr lang="en-US"/>
          </a:p>
        </p:txBody>
      </p:sp>
      <p:pic>
        <p:nvPicPr>
          <p:cNvPr id="6" name="Content Placeholder 5">
            <a:extLst>
              <a:ext uri="{FF2B5EF4-FFF2-40B4-BE49-F238E27FC236}">
                <a16:creationId xmlns:a16="http://schemas.microsoft.com/office/drawing/2014/main" id="{C78F2224-13D4-4648-B710-3EA1617D841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311848" y="1362581"/>
            <a:ext cx="2024174" cy="1348606"/>
          </a:xfrm>
          <a:prstGeom prst="rect">
            <a:avLst/>
          </a:prstGeom>
        </p:spPr>
      </p:pic>
      <p:sp>
        <p:nvSpPr>
          <p:cNvPr id="7" name="TextBox 6">
            <a:extLst>
              <a:ext uri="{FF2B5EF4-FFF2-40B4-BE49-F238E27FC236}">
                <a16:creationId xmlns:a16="http://schemas.microsoft.com/office/drawing/2014/main" id="{3E487684-AC96-4F16-B83C-599EFC525FF2}"/>
              </a:ext>
            </a:extLst>
          </p:cNvPr>
          <p:cNvSpPr txBox="1"/>
          <p:nvPr/>
        </p:nvSpPr>
        <p:spPr>
          <a:xfrm>
            <a:off x="4188159" y="1852218"/>
            <a:ext cx="3974516" cy="369332"/>
          </a:xfrm>
          <a:prstGeom prst="rect">
            <a:avLst/>
          </a:prstGeom>
          <a:noFill/>
        </p:spPr>
        <p:txBody>
          <a:bodyPr wrap="square" rtlCol="0">
            <a:spAutoFit/>
          </a:bodyPr>
          <a:lstStyle/>
          <a:p>
            <a:pPr algn="ctr"/>
            <a:r>
              <a:rPr lang="en-US" b="1" dirty="0">
                <a:solidFill>
                  <a:srgbClr val="3C4858"/>
                </a:solidFill>
              </a:rPr>
              <a:t>Create Habit Forming Wearables</a:t>
            </a:r>
          </a:p>
        </p:txBody>
      </p:sp>
      <p:pic>
        <p:nvPicPr>
          <p:cNvPr id="9" name="Picture 8" descr="A drawing of a cartoon character&#10;&#10;Description automatically generated">
            <a:extLst>
              <a:ext uri="{FF2B5EF4-FFF2-40B4-BE49-F238E27FC236}">
                <a16:creationId xmlns:a16="http://schemas.microsoft.com/office/drawing/2014/main" id="{7AFB61F9-7A47-4001-9C7A-73D8A8DBE2FB}"/>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1198718" y="4742059"/>
            <a:ext cx="2250434" cy="1187290"/>
          </a:xfrm>
          <a:prstGeom prst="rect">
            <a:avLst/>
          </a:prstGeom>
          <a:effectLst>
            <a:softEdge rad="0"/>
          </a:effectLst>
        </p:spPr>
      </p:pic>
      <p:sp>
        <p:nvSpPr>
          <p:cNvPr id="10" name="TextBox 9">
            <a:extLst>
              <a:ext uri="{FF2B5EF4-FFF2-40B4-BE49-F238E27FC236}">
                <a16:creationId xmlns:a16="http://schemas.microsoft.com/office/drawing/2014/main" id="{3711B6A4-84EA-4FCF-BBBE-22FF3FE65DEC}"/>
              </a:ext>
            </a:extLst>
          </p:cNvPr>
          <p:cNvSpPr txBox="1"/>
          <p:nvPr/>
        </p:nvSpPr>
        <p:spPr>
          <a:xfrm>
            <a:off x="4049437" y="5151038"/>
            <a:ext cx="4251960" cy="369332"/>
          </a:xfrm>
          <a:prstGeom prst="rect">
            <a:avLst/>
          </a:prstGeom>
          <a:noFill/>
        </p:spPr>
        <p:txBody>
          <a:bodyPr wrap="square" rtlCol="0">
            <a:spAutoFit/>
          </a:bodyPr>
          <a:lstStyle/>
          <a:p>
            <a:pPr algn="ctr"/>
            <a:r>
              <a:rPr lang="en-US" b="1" dirty="0">
                <a:solidFill>
                  <a:srgbClr val="3C4858"/>
                </a:solidFill>
              </a:rPr>
              <a:t>Achieve Sustained User Engagement</a:t>
            </a:r>
          </a:p>
        </p:txBody>
      </p:sp>
      <p:sp>
        <p:nvSpPr>
          <p:cNvPr id="14" name="TextBox 13">
            <a:extLst>
              <a:ext uri="{FF2B5EF4-FFF2-40B4-BE49-F238E27FC236}">
                <a16:creationId xmlns:a16="http://schemas.microsoft.com/office/drawing/2014/main" id="{BD296868-BF61-46E1-BE20-ECB102962B9E}"/>
              </a:ext>
            </a:extLst>
          </p:cNvPr>
          <p:cNvSpPr txBox="1"/>
          <p:nvPr/>
        </p:nvSpPr>
        <p:spPr>
          <a:xfrm rot="696427">
            <a:off x="5071645" y="1575220"/>
            <a:ext cx="2207539" cy="923330"/>
          </a:xfrm>
          <a:prstGeom prst="rect">
            <a:avLst/>
          </a:prstGeom>
          <a:solidFill>
            <a:schemeClr val="bg1"/>
          </a:solidFill>
          <a:ln w="19050">
            <a:solidFill>
              <a:srgbClr val="FF984E"/>
            </a:solidFill>
          </a:ln>
        </p:spPr>
        <p:txBody>
          <a:bodyPr wrap="square" rtlCol="0">
            <a:spAutoFit/>
          </a:bodyPr>
          <a:lstStyle/>
          <a:p>
            <a:pPr algn="ctr"/>
            <a:r>
              <a:rPr lang="en-US" dirty="0">
                <a:solidFill>
                  <a:srgbClr val="FF984E"/>
                </a:solidFill>
                <a:latin typeface="Gill Sans Ultra Bold" panose="020B0A02020104020203" pitchFamily="34" charset="0"/>
              </a:rPr>
              <a:t>John’s</a:t>
            </a:r>
            <a:r>
              <a:rPr lang="el-GR" dirty="0">
                <a:solidFill>
                  <a:srgbClr val="FF984E"/>
                </a:solidFill>
                <a:latin typeface="Gill Sans Ultra Bold" panose="020B0A02020104020203" pitchFamily="34" charset="0"/>
              </a:rPr>
              <a:t> </a:t>
            </a:r>
            <a:r>
              <a:rPr lang="en-US" dirty="0">
                <a:solidFill>
                  <a:srgbClr val="FF984E"/>
                </a:solidFill>
                <a:latin typeface="Gill Sans Ultra Bold" panose="020B0A02020104020203" pitchFamily="34" charset="0"/>
              </a:rPr>
              <a:t>presentation after summer</a:t>
            </a:r>
          </a:p>
        </p:txBody>
      </p:sp>
      <p:pic>
        <p:nvPicPr>
          <p:cNvPr id="16" name="Graphic 15" descr="Coins">
            <a:extLst>
              <a:ext uri="{FF2B5EF4-FFF2-40B4-BE49-F238E27FC236}">
                <a16:creationId xmlns:a16="http://schemas.microsoft.com/office/drawing/2014/main" id="{0856AD4B-267C-4B4B-8525-BE1BE508D2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759972" y="3162660"/>
            <a:ext cx="1127926" cy="1127926"/>
          </a:xfrm>
          <a:prstGeom prst="rect">
            <a:avLst/>
          </a:prstGeom>
        </p:spPr>
      </p:pic>
      <p:sp>
        <p:nvSpPr>
          <p:cNvPr id="17" name="TextBox 16">
            <a:extLst>
              <a:ext uri="{FF2B5EF4-FFF2-40B4-BE49-F238E27FC236}">
                <a16:creationId xmlns:a16="http://schemas.microsoft.com/office/drawing/2014/main" id="{B46188D3-3B02-4571-B6EA-2B946C31FA40}"/>
              </a:ext>
            </a:extLst>
          </p:cNvPr>
          <p:cNvSpPr txBox="1"/>
          <p:nvPr/>
        </p:nvSpPr>
        <p:spPr>
          <a:xfrm>
            <a:off x="3483652" y="3501628"/>
            <a:ext cx="5383529" cy="369332"/>
          </a:xfrm>
          <a:prstGeom prst="rect">
            <a:avLst/>
          </a:prstGeom>
          <a:noFill/>
        </p:spPr>
        <p:txBody>
          <a:bodyPr wrap="square" rtlCol="0">
            <a:spAutoFit/>
          </a:bodyPr>
          <a:lstStyle/>
          <a:p>
            <a:pPr algn="ctr"/>
            <a:r>
              <a:rPr lang="en-US" b="1" dirty="0">
                <a:solidFill>
                  <a:srgbClr val="3C4858"/>
                </a:solidFill>
              </a:rPr>
              <a:t>Bring Value by Enhancing User Experience</a:t>
            </a:r>
          </a:p>
        </p:txBody>
      </p:sp>
      <p:sp>
        <p:nvSpPr>
          <p:cNvPr id="18" name="TextBox 17">
            <a:extLst>
              <a:ext uri="{FF2B5EF4-FFF2-40B4-BE49-F238E27FC236}">
                <a16:creationId xmlns:a16="http://schemas.microsoft.com/office/drawing/2014/main" id="{52D2A42A-8A36-4A7C-BDC2-86DF77451446}"/>
              </a:ext>
            </a:extLst>
          </p:cNvPr>
          <p:cNvSpPr txBox="1"/>
          <p:nvPr/>
        </p:nvSpPr>
        <p:spPr>
          <a:xfrm>
            <a:off x="5387402" y="2586673"/>
            <a:ext cx="1576028" cy="646331"/>
          </a:xfrm>
          <a:prstGeom prst="rect">
            <a:avLst/>
          </a:prstGeom>
          <a:noFill/>
        </p:spPr>
        <p:txBody>
          <a:bodyPr wrap="square" rtlCol="0">
            <a:spAutoFit/>
          </a:bodyPr>
          <a:lstStyle/>
          <a:p>
            <a:pPr algn="ctr"/>
            <a:r>
              <a:rPr lang="en-US" sz="3600" b="1" dirty="0">
                <a:solidFill>
                  <a:srgbClr val="3C4858"/>
                </a:solidFill>
                <a:latin typeface="Gill Sans Ultra Bold" panose="020B0A02020104020203" pitchFamily="34" charset="0"/>
              </a:rPr>
              <a:t>+</a:t>
            </a:r>
          </a:p>
        </p:txBody>
      </p:sp>
      <p:sp>
        <p:nvSpPr>
          <p:cNvPr id="19" name="TextBox 18">
            <a:extLst>
              <a:ext uri="{FF2B5EF4-FFF2-40B4-BE49-F238E27FC236}">
                <a16:creationId xmlns:a16="http://schemas.microsoft.com/office/drawing/2014/main" id="{30D6FFC4-240F-49F5-9959-4AB5696CA330}"/>
              </a:ext>
            </a:extLst>
          </p:cNvPr>
          <p:cNvSpPr txBox="1"/>
          <p:nvPr/>
        </p:nvSpPr>
        <p:spPr>
          <a:xfrm>
            <a:off x="5387402" y="4189916"/>
            <a:ext cx="1576028" cy="646331"/>
          </a:xfrm>
          <a:prstGeom prst="rect">
            <a:avLst/>
          </a:prstGeom>
          <a:noFill/>
        </p:spPr>
        <p:txBody>
          <a:bodyPr wrap="square" rtlCol="0">
            <a:spAutoFit/>
          </a:bodyPr>
          <a:lstStyle/>
          <a:p>
            <a:pPr algn="ctr"/>
            <a:r>
              <a:rPr lang="en-US" sz="3600" b="1" dirty="0">
                <a:solidFill>
                  <a:srgbClr val="3C4858"/>
                </a:solidFill>
                <a:latin typeface="Gill Sans Ultra Bold" panose="020B0A02020104020203" pitchFamily="34" charset="0"/>
              </a:rPr>
              <a:t>=</a:t>
            </a:r>
          </a:p>
        </p:txBody>
      </p:sp>
      <p:sp>
        <p:nvSpPr>
          <p:cNvPr id="24" name="TextBox 23">
            <a:extLst>
              <a:ext uri="{FF2B5EF4-FFF2-40B4-BE49-F238E27FC236}">
                <a16:creationId xmlns:a16="http://schemas.microsoft.com/office/drawing/2014/main" id="{75A37E35-A352-401C-8319-98D400363903}"/>
              </a:ext>
            </a:extLst>
          </p:cNvPr>
          <p:cNvSpPr txBox="1"/>
          <p:nvPr/>
        </p:nvSpPr>
        <p:spPr>
          <a:xfrm>
            <a:off x="2579833" y="6094741"/>
            <a:ext cx="4842992" cy="261610"/>
          </a:xfrm>
          <a:prstGeom prst="rect">
            <a:avLst/>
          </a:prstGeom>
          <a:noFill/>
        </p:spPr>
        <p:txBody>
          <a:bodyPr wrap="none" rtlCol="0">
            <a:spAutoFit/>
          </a:bodyPr>
          <a:lstStyle/>
          <a:p>
            <a:r>
              <a:rPr lang="en-US" sz="1100" dirty="0"/>
              <a:t>Image Source: </a:t>
            </a:r>
            <a:r>
              <a:rPr lang="en-US" sz="1100" dirty="0">
                <a:hlinkClick r:id="rId9"/>
              </a:rPr>
              <a:t>https://www.intelligenthq.com/increase-user-engagement/ </a:t>
            </a:r>
            <a:r>
              <a:rPr lang="en-US" sz="1100" dirty="0"/>
              <a:t> </a:t>
            </a:r>
          </a:p>
        </p:txBody>
      </p:sp>
    </p:spTree>
    <p:extLst>
      <p:ext uri="{BB962C8B-B14F-4D97-AF65-F5344CB8AC3E}">
        <p14:creationId xmlns:p14="http://schemas.microsoft.com/office/powerpoint/2010/main" val="1234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Hook Model by Nir </a:t>
            </a:r>
            <a:r>
              <a:rPr lang="en-US" dirty="0" err="1"/>
              <a:t>Eyal</a:t>
            </a:r>
            <a:r>
              <a:rPr lang="en-US" dirty="0"/>
              <a:t> </a:t>
            </a:r>
            <a:r>
              <a:rPr lang="en-US" baseline="30000" dirty="0"/>
              <a:t>[6]</a:t>
            </a:r>
          </a:p>
        </p:txBody>
      </p:sp>
      <p:sp>
        <p:nvSpPr>
          <p:cNvPr id="5" name="Text Placeholder 4"/>
          <p:cNvSpPr>
            <a:spLocks noGrp="1"/>
          </p:cNvSpPr>
          <p:nvPr>
            <p:ph type="body" idx="1"/>
          </p:nvPr>
        </p:nvSpPr>
        <p:spPr/>
        <p:txBody>
          <a:bodyPr/>
          <a:lstStyle/>
          <a:p>
            <a:r>
              <a:rPr lang="en-US" dirty="0"/>
              <a:t>Creating Habit Forming Wearables</a:t>
            </a:r>
          </a:p>
        </p:txBody>
      </p:sp>
      <p:sp>
        <p:nvSpPr>
          <p:cNvPr id="6" name="Slide Number Placeholder 5"/>
          <p:cNvSpPr>
            <a:spLocks noGrp="1"/>
          </p:cNvSpPr>
          <p:nvPr>
            <p:ph type="sldNum" sz="quarter" idx="12"/>
          </p:nvPr>
        </p:nvSpPr>
        <p:spPr/>
        <p:txBody>
          <a:bodyPr/>
          <a:lstStyle/>
          <a:p>
            <a:fld id="{051E4EB5-CDFB-4CD6-8699-1F8038A9BF27}" type="slidenum">
              <a:rPr lang="en-US" smtClean="0"/>
              <a:t>8</a:t>
            </a:fld>
            <a:endParaRPr lang="en-US"/>
          </a:p>
        </p:txBody>
      </p:sp>
    </p:spTree>
    <p:extLst>
      <p:ext uri="{BB962C8B-B14F-4D97-AF65-F5344CB8AC3E}">
        <p14:creationId xmlns:p14="http://schemas.microsoft.com/office/powerpoint/2010/main" val="3559212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BE64D157-1F51-41A4-8830-741DA6688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117" y="1200674"/>
            <a:ext cx="4267200" cy="4924425"/>
          </a:xfrm>
          <a:prstGeom prst="rect">
            <a:avLst/>
          </a:prstGeom>
        </p:spPr>
      </p:pic>
      <p:sp>
        <p:nvSpPr>
          <p:cNvPr id="2" name="Footer Placeholder 1">
            <a:extLst>
              <a:ext uri="{FF2B5EF4-FFF2-40B4-BE49-F238E27FC236}">
                <a16:creationId xmlns:a16="http://schemas.microsoft.com/office/drawing/2014/main" id="{90748955-3753-4DDC-BDC3-5C1B0990A1DC}"/>
              </a:ext>
            </a:extLst>
          </p:cNvPr>
          <p:cNvSpPr>
            <a:spLocks noGrp="1"/>
          </p:cNvSpPr>
          <p:nvPr>
            <p:ph type="ftr" sz="quarter" idx="11"/>
          </p:nvPr>
        </p:nvSpPr>
        <p:spPr/>
        <p:txBody>
          <a:bodyPr/>
          <a:lstStyle/>
          <a:p>
            <a:r>
              <a:rPr lang="en-GB"/>
              <a:t>Sustained User Engagement RAIS Seminar - July 2</a:t>
            </a:r>
            <a:r>
              <a:rPr lang="en-GB" baseline="30000"/>
              <a:t>nd</a:t>
            </a:r>
            <a:r>
              <a:rPr lang="en-GB"/>
              <a:t>, 2020 </a:t>
            </a:r>
            <a:endParaRPr lang="en-US" dirty="0"/>
          </a:p>
        </p:txBody>
      </p:sp>
      <p:sp>
        <p:nvSpPr>
          <p:cNvPr id="3" name="Title 2">
            <a:extLst>
              <a:ext uri="{FF2B5EF4-FFF2-40B4-BE49-F238E27FC236}">
                <a16:creationId xmlns:a16="http://schemas.microsoft.com/office/drawing/2014/main" id="{D545DE30-8BC9-4FD2-ABC2-A5F8FA578800}"/>
              </a:ext>
            </a:extLst>
          </p:cNvPr>
          <p:cNvSpPr>
            <a:spLocks noGrp="1"/>
          </p:cNvSpPr>
          <p:nvPr>
            <p:ph type="title"/>
          </p:nvPr>
        </p:nvSpPr>
        <p:spPr/>
        <p:txBody>
          <a:bodyPr/>
          <a:lstStyle/>
          <a:p>
            <a:r>
              <a:rPr lang="en-US" dirty="0"/>
              <a:t>The Hook Model Phases</a:t>
            </a:r>
          </a:p>
        </p:txBody>
      </p:sp>
      <p:sp>
        <p:nvSpPr>
          <p:cNvPr id="4" name="Slide Number Placeholder 3">
            <a:extLst>
              <a:ext uri="{FF2B5EF4-FFF2-40B4-BE49-F238E27FC236}">
                <a16:creationId xmlns:a16="http://schemas.microsoft.com/office/drawing/2014/main" id="{31C4F9D0-4303-4D1D-9BD9-72E80FAFB078}"/>
              </a:ext>
            </a:extLst>
          </p:cNvPr>
          <p:cNvSpPr>
            <a:spLocks noGrp="1"/>
          </p:cNvSpPr>
          <p:nvPr>
            <p:ph type="sldNum" sz="quarter" idx="12"/>
          </p:nvPr>
        </p:nvSpPr>
        <p:spPr/>
        <p:txBody>
          <a:bodyPr/>
          <a:lstStyle/>
          <a:p>
            <a:fld id="{051E4EB5-CDFB-4CD6-8699-1F8038A9BF27}" type="slidenum">
              <a:rPr lang="en-US" smtClean="0"/>
              <a:t>9</a:t>
            </a:fld>
            <a:endParaRPr lang="en-US"/>
          </a:p>
        </p:txBody>
      </p:sp>
      <p:sp>
        <p:nvSpPr>
          <p:cNvPr id="7" name="Rectangle 6">
            <a:extLst>
              <a:ext uri="{FF2B5EF4-FFF2-40B4-BE49-F238E27FC236}">
                <a16:creationId xmlns:a16="http://schemas.microsoft.com/office/drawing/2014/main" id="{7B892AA7-7B12-4608-97D4-5A5B0E8C3881}"/>
              </a:ext>
            </a:extLst>
          </p:cNvPr>
          <p:cNvSpPr/>
          <p:nvPr/>
        </p:nvSpPr>
        <p:spPr>
          <a:xfrm>
            <a:off x="2743200" y="2057400"/>
            <a:ext cx="2137410" cy="204597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D0F050-1841-4A8B-9A14-FD4F9F25176A}"/>
              </a:ext>
            </a:extLst>
          </p:cNvPr>
          <p:cNvSpPr/>
          <p:nvPr/>
        </p:nvSpPr>
        <p:spPr>
          <a:xfrm>
            <a:off x="4663856" y="2057400"/>
            <a:ext cx="2137410" cy="204597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0F2749-C44D-4A2C-A0A0-4014F65B37B5}"/>
              </a:ext>
            </a:extLst>
          </p:cNvPr>
          <p:cNvSpPr/>
          <p:nvPr/>
        </p:nvSpPr>
        <p:spPr>
          <a:xfrm>
            <a:off x="2743200" y="3937111"/>
            <a:ext cx="2137410" cy="204597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547FB6-3FF1-48A5-9552-C9643B270D05}"/>
              </a:ext>
            </a:extLst>
          </p:cNvPr>
          <p:cNvSpPr/>
          <p:nvPr/>
        </p:nvSpPr>
        <p:spPr>
          <a:xfrm>
            <a:off x="4663856" y="3937111"/>
            <a:ext cx="2137410" cy="2045970"/>
          </a:xfrm>
          <a:prstGeom prst="rect">
            <a:avLst/>
          </a:prstGeom>
          <a:noFill/>
          <a:ln w="28575">
            <a:solidFill>
              <a:srgbClr val="FF9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07DB23-4DFD-4101-804F-B069E9696677}"/>
              </a:ext>
            </a:extLst>
          </p:cNvPr>
          <p:cNvSpPr txBox="1"/>
          <p:nvPr/>
        </p:nvSpPr>
        <p:spPr>
          <a:xfrm>
            <a:off x="2579833" y="6094741"/>
            <a:ext cx="4528804" cy="261610"/>
          </a:xfrm>
          <a:prstGeom prst="rect">
            <a:avLst/>
          </a:prstGeom>
          <a:noFill/>
        </p:spPr>
        <p:txBody>
          <a:bodyPr wrap="none" rtlCol="0">
            <a:spAutoFit/>
          </a:bodyPr>
          <a:lstStyle/>
          <a:p>
            <a:r>
              <a:rPr lang="en-US" sz="1100" dirty="0"/>
              <a:t>Image Source: </a:t>
            </a:r>
            <a:r>
              <a:rPr lang="en-US" sz="1100" dirty="0">
                <a:hlinkClick r:id="rId4"/>
              </a:rPr>
              <a:t>https://www.alexandercowan.com/the-hook-framework/</a:t>
            </a:r>
            <a:endParaRPr lang="en-US" sz="1100" dirty="0"/>
          </a:p>
        </p:txBody>
      </p:sp>
    </p:spTree>
    <p:extLst>
      <p:ext uri="{BB962C8B-B14F-4D97-AF65-F5344CB8AC3E}">
        <p14:creationId xmlns:p14="http://schemas.microsoft.com/office/powerpoint/2010/main" val="14921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0" grpId="1" animBg="1"/>
    </p:bldLst>
  </p:timing>
</p:sld>
</file>

<file path=ppt/theme/theme1.xml><?xml version="1.0" encoding="utf-8"?>
<a:theme xmlns:a="http://schemas.openxmlformats.org/drawingml/2006/main" name="Office Theme">
  <a:themeElements>
    <a:clrScheme name="RAIS">
      <a:dk1>
        <a:sysClr val="windowText" lastClr="000000"/>
      </a:dk1>
      <a:lt1>
        <a:sysClr val="window" lastClr="FFFFFF"/>
      </a:lt1>
      <a:dk2>
        <a:srgbClr val="3C4858"/>
      </a:dk2>
      <a:lt2>
        <a:srgbClr val="EEEEEE"/>
      </a:lt2>
      <a:accent1>
        <a:srgbClr val="22398A"/>
      </a:accent1>
      <a:accent2>
        <a:srgbClr val="5962B9"/>
      </a:accent2>
      <a:accent3>
        <a:srgbClr val="FF984E"/>
      </a:accent3>
      <a:accent4>
        <a:srgbClr val="FFC194"/>
      </a:accent4>
      <a:accent5>
        <a:srgbClr val="6F3B55"/>
      </a:accent5>
      <a:accent6>
        <a:srgbClr val="C490AA"/>
      </a:accent6>
      <a:hlink>
        <a:srgbClr val="5962B9"/>
      </a:hlink>
      <a:folHlink>
        <a:srgbClr val="5962B9"/>
      </a:folHlink>
    </a:clrScheme>
    <a:fontScheme name="Roboto Slab">
      <a:majorFont>
        <a:latin typeface="Roboto Slab"/>
        <a:ea typeface=""/>
        <a:cs typeface=""/>
      </a:majorFont>
      <a:minorFont>
        <a:latin typeface="Roboto Slab"/>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2620</TotalTime>
  <Words>4796</Words>
  <Application>Microsoft Office PowerPoint</Application>
  <PresentationFormat>On-screen Show (4:3)</PresentationFormat>
  <Paragraphs>582</Paragraphs>
  <Slides>49</Slides>
  <Notes>27</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Roboto Slab</vt:lpstr>
      <vt:lpstr>Calibri</vt:lpstr>
      <vt:lpstr>Gill Sans Ultra Bold</vt:lpstr>
      <vt:lpstr>Office Theme</vt:lpstr>
      <vt:lpstr>SUSTAINED USER ENGAGEMENT</vt:lpstr>
      <vt:lpstr>Contents</vt:lpstr>
      <vt:lpstr>Problem Statement</vt:lpstr>
      <vt:lpstr>Wearables: The Market</vt:lpstr>
      <vt:lpstr>Wearables: The Abandonment Problem</vt:lpstr>
      <vt:lpstr>Wearables: Reasons for abandonment [5]</vt:lpstr>
      <vt:lpstr>Wearables: The Solution</vt:lpstr>
      <vt:lpstr>The Hook Model by Nir Eyal [6]</vt:lpstr>
      <vt:lpstr>The Hook Model Phases</vt:lpstr>
      <vt:lpstr>The Hook Model: Trigger</vt:lpstr>
      <vt:lpstr>Trigger: Types of Triggers</vt:lpstr>
      <vt:lpstr>Trigger: Negative Emotions</vt:lpstr>
      <vt:lpstr>The Hook Model: Action</vt:lpstr>
      <vt:lpstr>Action: Definitions </vt:lpstr>
      <vt:lpstr>Action: Fogg Behavior Model [8]</vt:lpstr>
      <vt:lpstr>Action: Core Motivators</vt:lpstr>
      <vt:lpstr>Action: Ability Influence Factors</vt:lpstr>
      <vt:lpstr>The Hook Model: Variable Reward</vt:lpstr>
      <vt:lpstr>Reward: Scratching the Itch</vt:lpstr>
      <vt:lpstr>Reward: Types of Rewards</vt:lpstr>
      <vt:lpstr>The Hook Model: Investment</vt:lpstr>
      <vt:lpstr>Investment: Types of Investment</vt:lpstr>
      <vt:lpstr>Investment: Why is it Important?</vt:lpstr>
      <vt:lpstr>Persuasive Systems Design (PSD) [10]</vt:lpstr>
      <vt:lpstr>PSD: Overview</vt:lpstr>
      <vt:lpstr>PSD: Primary Task Support</vt:lpstr>
      <vt:lpstr>PSD: Dialogue</vt:lpstr>
      <vt:lpstr>PSD: System Credibility</vt:lpstr>
      <vt:lpstr>PSD: Social Support</vt:lpstr>
      <vt:lpstr>Measuring User Engagement (UE) [11]</vt:lpstr>
      <vt:lpstr>UE: Overview</vt:lpstr>
      <vt:lpstr>UE: Why is it important to measure</vt:lpstr>
      <vt:lpstr>UE: Attributes</vt:lpstr>
      <vt:lpstr>UE: Measures</vt:lpstr>
      <vt:lpstr>UE: Analytics</vt:lpstr>
      <vt:lpstr>A Note on Ethics</vt:lpstr>
      <vt:lpstr>Key Takeaways</vt:lpstr>
      <vt:lpstr>Bibliography</vt:lpstr>
      <vt:lpstr>Beneficiaries / Partners</vt:lpstr>
      <vt:lpstr>Acknowledgement</vt:lpstr>
      <vt:lpstr>Social</vt:lpstr>
      <vt:lpstr>Table Example</vt:lpstr>
      <vt:lpstr>Chart Example</vt:lpstr>
      <vt:lpstr>Section Title goes here…</vt:lpstr>
      <vt:lpstr>PowerPoint Presentation</vt:lpstr>
      <vt:lpstr>RAIS Logos</vt:lpstr>
      <vt:lpstr>#4</vt:lpstr>
      <vt:lpstr>Some Logos &amp; Icons (hidden slide)</vt:lpstr>
      <vt:lpstr>UE: Scalability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SUSTAINED USER ENGAGEMENT</dc:title>
  <dc:creator>Sofia Yfantidou</dc:creator>
  <cp:lastModifiedBy>Ioannis Savvidis</cp:lastModifiedBy>
  <cp:revision>61</cp:revision>
  <dcterms:created xsi:type="dcterms:W3CDTF">2020-06-30T17:29:20Z</dcterms:created>
  <dcterms:modified xsi:type="dcterms:W3CDTF">2020-07-10T07:56:16Z</dcterms:modified>
</cp:coreProperties>
</file>